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3" r:id="rId3"/>
    <p:sldId id="304" r:id="rId4"/>
    <p:sldId id="305" r:id="rId5"/>
    <p:sldId id="257" r:id="rId6"/>
    <p:sldId id="258" r:id="rId7"/>
    <p:sldId id="259" r:id="rId8"/>
    <p:sldId id="260" r:id="rId9"/>
    <p:sldId id="261" r:id="rId10"/>
    <p:sldId id="262" r:id="rId11"/>
    <p:sldId id="263" r:id="rId12"/>
    <p:sldId id="300" r:id="rId13"/>
    <p:sldId id="264" r:id="rId14"/>
    <p:sldId id="265" r:id="rId15"/>
    <p:sldId id="266" r:id="rId16"/>
    <p:sldId id="267" r:id="rId17"/>
    <p:sldId id="268" r:id="rId18"/>
    <p:sldId id="269" r:id="rId19"/>
    <p:sldId id="299" r:id="rId20"/>
    <p:sldId id="270" r:id="rId21"/>
    <p:sldId id="271" r:id="rId22"/>
    <p:sldId id="272" r:id="rId23"/>
    <p:sldId id="273" r:id="rId24"/>
    <p:sldId id="306" r:id="rId25"/>
    <p:sldId id="274" r:id="rId26"/>
    <p:sldId id="275" r:id="rId27"/>
    <p:sldId id="276" r:id="rId28"/>
    <p:sldId id="277" r:id="rId29"/>
    <p:sldId id="278" r:id="rId30"/>
    <p:sldId id="279" r:id="rId31"/>
    <p:sldId id="280" r:id="rId32"/>
    <p:sldId id="281" r:id="rId33"/>
    <p:sldId id="282" r:id="rId34"/>
    <p:sldId id="307" r:id="rId35"/>
    <p:sldId id="283" r:id="rId36"/>
    <p:sldId id="284" r:id="rId37"/>
    <p:sldId id="285" r:id="rId38"/>
    <p:sldId id="286" r:id="rId39"/>
    <p:sldId id="287" r:id="rId40"/>
    <p:sldId id="288" r:id="rId41"/>
    <p:sldId id="289" r:id="rId42"/>
    <p:sldId id="291" r:id="rId43"/>
    <p:sldId id="292" r:id="rId44"/>
    <p:sldId id="293" r:id="rId45"/>
    <p:sldId id="294" r:id="rId46"/>
    <p:sldId id="295" r:id="rId47"/>
    <p:sldId id="296" r:id="rId48"/>
    <p:sldId id="302" r:id="rId49"/>
    <p:sldId id="297" r:id="rId50"/>
    <p:sldId id="298" r:id="rId51"/>
    <p:sldId id="301"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73" autoAdjust="0"/>
  </p:normalViewPr>
  <p:slideViewPr>
    <p:cSldViewPr>
      <p:cViewPr varScale="1">
        <p:scale>
          <a:sx n="80" d="100"/>
          <a:sy n="80" d="100"/>
        </p:scale>
        <p:origin x="-1445" y="-58"/>
      </p:cViewPr>
      <p:guideLst>
        <p:guide orient="horz" pos="2160"/>
        <p:guide pos="2880"/>
      </p:guideLst>
    </p:cSldViewPr>
  </p:slideViewPr>
  <p:outlineViewPr>
    <p:cViewPr>
      <p:scale>
        <a:sx n="33" d="100"/>
        <a:sy n="33" d="100"/>
      </p:scale>
      <p:origin x="0" y="65765"/>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DB2F64-30DF-4148-884C-4300CEE9ED6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D7411BDB-2857-48DD-885F-EAC74D17952E}">
      <dgm:prSet phldrT="[Text]"/>
      <dgm:spPr/>
      <dgm:t>
        <a:bodyPr/>
        <a:lstStyle/>
        <a:p>
          <a:r>
            <a:rPr lang="ru-RU" dirty="0" smtClean="0">
              <a:latin typeface="Arial" pitchFamily="34" charset="0"/>
              <a:cs typeface="Arial" pitchFamily="34" charset="0"/>
            </a:rPr>
            <a:t>дифинисање врсте производа</a:t>
          </a:r>
          <a:endParaRPr lang="en-US" dirty="0">
            <a:latin typeface="Arial" pitchFamily="34" charset="0"/>
            <a:cs typeface="Arial" pitchFamily="34" charset="0"/>
          </a:endParaRPr>
        </a:p>
      </dgm:t>
    </dgm:pt>
    <dgm:pt modelId="{83F85330-6700-45DE-8447-856651A1D66C}" type="parTrans" cxnId="{09AAC153-5789-4933-81EF-26CAA98CEDEF}">
      <dgm:prSet/>
      <dgm:spPr/>
      <dgm:t>
        <a:bodyPr/>
        <a:lstStyle/>
        <a:p>
          <a:endParaRPr lang="en-US"/>
        </a:p>
      </dgm:t>
    </dgm:pt>
    <dgm:pt modelId="{1EB7DCC3-7F82-4125-876C-FD1976EE8974}" type="sibTrans" cxnId="{09AAC153-5789-4933-81EF-26CAA98CEDEF}">
      <dgm:prSet/>
      <dgm:spPr/>
      <dgm:t>
        <a:bodyPr/>
        <a:lstStyle/>
        <a:p>
          <a:endParaRPr lang="en-US"/>
        </a:p>
      </dgm:t>
    </dgm:pt>
    <dgm:pt modelId="{A5D18C15-72F0-445E-BC20-AFAEFC89A0FD}">
      <dgm:prSet phldrT="[Text]"/>
      <dgm:spPr/>
      <dgm:t>
        <a:bodyPr/>
        <a:lstStyle/>
        <a:p>
          <a:r>
            <a:rPr lang="ru-RU" dirty="0" smtClean="0">
              <a:latin typeface="Arial" pitchFamily="34" charset="0"/>
              <a:cs typeface="Arial" pitchFamily="34" charset="0"/>
            </a:rPr>
            <a:t>прикупљање </a:t>
          </a:r>
          <a:r>
            <a:rPr lang="ru-RU" dirty="0" smtClean="0">
              <a:latin typeface="Arial" pitchFamily="34" charset="0"/>
              <a:cs typeface="Arial" pitchFamily="34" charset="0"/>
            </a:rPr>
            <a:t>рел</a:t>
          </a:r>
          <a:r>
            <a:rPr lang="en-US" dirty="0" smtClean="0">
              <a:latin typeface="Arial" pitchFamily="34" charset="0"/>
              <a:cs typeface="Arial" pitchFamily="34" charset="0"/>
            </a:rPr>
            <a:t>e</a:t>
          </a:r>
          <a:r>
            <a:rPr lang="ru-RU" dirty="0" smtClean="0">
              <a:latin typeface="Arial" pitchFamily="34" charset="0"/>
              <a:cs typeface="Arial" pitchFamily="34" charset="0"/>
            </a:rPr>
            <a:t>вантне </a:t>
          </a:r>
          <a:r>
            <a:rPr lang="ru-RU" dirty="0" smtClean="0">
              <a:latin typeface="Arial" pitchFamily="34" charset="0"/>
              <a:cs typeface="Arial" pitchFamily="34" charset="0"/>
            </a:rPr>
            <a:t>литературе </a:t>
          </a:r>
          <a:endParaRPr lang="en-US" dirty="0">
            <a:latin typeface="Arial" pitchFamily="34" charset="0"/>
            <a:cs typeface="Arial" pitchFamily="34" charset="0"/>
          </a:endParaRPr>
        </a:p>
      </dgm:t>
    </dgm:pt>
    <dgm:pt modelId="{7F20C050-42E0-4A3B-9FB4-DB63417C7572}" type="parTrans" cxnId="{4DF4EDC6-6BFD-44AE-9227-79053004D0DB}">
      <dgm:prSet/>
      <dgm:spPr/>
      <dgm:t>
        <a:bodyPr/>
        <a:lstStyle/>
        <a:p>
          <a:endParaRPr lang="en-US"/>
        </a:p>
      </dgm:t>
    </dgm:pt>
    <dgm:pt modelId="{C22916A9-A2DC-4FB3-B561-CC03775EFEB5}" type="sibTrans" cxnId="{4DF4EDC6-6BFD-44AE-9227-79053004D0DB}">
      <dgm:prSet/>
      <dgm:spPr/>
      <dgm:t>
        <a:bodyPr/>
        <a:lstStyle/>
        <a:p>
          <a:endParaRPr lang="en-US"/>
        </a:p>
      </dgm:t>
    </dgm:pt>
    <dgm:pt modelId="{BC2BF154-FA32-40FD-8CC9-F9331D96B95F}">
      <dgm:prSet phldrT="[Text]"/>
      <dgm:spPr/>
      <dgm:t>
        <a:bodyPr/>
        <a:lstStyle/>
        <a:p>
          <a:r>
            <a:rPr lang="ru-RU" dirty="0" smtClean="0">
              <a:latin typeface="Arial" pitchFamily="34" charset="0"/>
              <a:cs typeface="Arial" pitchFamily="34" charset="0"/>
            </a:rPr>
            <a:t>процена функционалности и безбедности сировина </a:t>
          </a:r>
          <a:endParaRPr lang="en-US" dirty="0">
            <a:latin typeface="Arial" pitchFamily="34" charset="0"/>
            <a:cs typeface="Arial" pitchFamily="34" charset="0"/>
          </a:endParaRPr>
        </a:p>
      </dgm:t>
    </dgm:pt>
    <dgm:pt modelId="{829484A5-290A-48AF-B1E0-B1491D0DA003}" type="parTrans" cxnId="{B2CE5089-5874-4450-AD90-A15FD0676B8A}">
      <dgm:prSet/>
      <dgm:spPr/>
      <dgm:t>
        <a:bodyPr/>
        <a:lstStyle/>
        <a:p>
          <a:endParaRPr lang="en-US"/>
        </a:p>
      </dgm:t>
    </dgm:pt>
    <dgm:pt modelId="{7E53AE80-9E28-4832-A249-5D4A5AFA069D}" type="sibTrans" cxnId="{B2CE5089-5874-4450-AD90-A15FD0676B8A}">
      <dgm:prSet/>
      <dgm:spPr/>
      <dgm:t>
        <a:bodyPr/>
        <a:lstStyle/>
        <a:p>
          <a:endParaRPr lang="en-US"/>
        </a:p>
      </dgm:t>
    </dgm:pt>
    <dgm:pt modelId="{A88D2222-8A4C-41D7-A71D-40475CDA47E6}">
      <dgm:prSet/>
      <dgm:spPr/>
      <dgm:t>
        <a:bodyPr/>
        <a:lstStyle/>
        <a:p>
          <a:r>
            <a:rPr lang="ru-RU" dirty="0" smtClean="0">
              <a:latin typeface="Arial" pitchFamily="34" charset="0"/>
              <a:cs typeface="Arial" pitchFamily="34" charset="0"/>
            </a:rPr>
            <a:t>процена стабилности и функционалности препарата</a:t>
          </a:r>
          <a:endParaRPr lang="en-US" dirty="0">
            <a:latin typeface="Arial" pitchFamily="34" charset="0"/>
            <a:cs typeface="Arial" pitchFamily="34" charset="0"/>
          </a:endParaRPr>
        </a:p>
      </dgm:t>
    </dgm:pt>
    <dgm:pt modelId="{130A416E-1A24-4A7A-A659-777D2AD51304}" type="parTrans" cxnId="{8C2732B5-86FF-4190-AB8C-53A9E103AB8D}">
      <dgm:prSet/>
      <dgm:spPr/>
      <dgm:t>
        <a:bodyPr/>
        <a:lstStyle/>
        <a:p>
          <a:endParaRPr lang="en-US"/>
        </a:p>
      </dgm:t>
    </dgm:pt>
    <dgm:pt modelId="{AD0F0D5B-D41F-4228-9F83-2A298EAAF53F}" type="sibTrans" cxnId="{8C2732B5-86FF-4190-AB8C-53A9E103AB8D}">
      <dgm:prSet/>
      <dgm:spPr/>
      <dgm:t>
        <a:bodyPr/>
        <a:lstStyle/>
        <a:p>
          <a:endParaRPr lang="en-US"/>
        </a:p>
      </dgm:t>
    </dgm:pt>
    <dgm:pt modelId="{B0C56EF4-29E6-43D5-A49E-3BBA31DF97C8}">
      <dgm:prSet/>
      <dgm:spPr/>
      <dgm:t>
        <a:bodyPr/>
        <a:lstStyle/>
        <a:p>
          <a:r>
            <a:rPr lang="ru-RU" dirty="0" smtClean="0">
              <a:latin typeface="Arial" pitchFamily="34" charset="0"/>
              <a:cs typeface="Arial" pitchFamily="34" charset="0"/>
            </a:rPr>
            <a:t>маркетиншки план</a:t>
          </a:r>
          <a:endParaRPr lang="en-US" dirty="0">
            <a:latin typeface="Arial" pitchFamily="34" charset="0"/>
            <a:cs typeface="Arial" pitchFamily="34" charset="0"/>
          </a:endParaRPr>
        </a:p>
      </dgm:t>
    </dgm:pt>
    <dgm:pt modelId="{1EBA3624-F5A5-4A8C-BB2E-89962A64643E}" type="parTrans" cxnId="{2AEBE9AC-C502-4B5D-81F3-91B4EC177020}">
      <dgm:prSet/>
      <dgm:spPr/>
      <dgm:t>
        <a:bodyPr/>
        <a:lstStyle/>
        <a:p>
          <a:endParaRPr lang="en-US"/>
        </a:p>
      </dgm:t>
    </dgm:pt>
    <dgm:pt modelId="{D4396BF0-F196-4FEE-B759-849AE7D0A850}" type="sibTrans" cxnId="{2AEBE9AC-C502-4B5D-81F3-91B4EC177020}">
      <dgm:prSet/>
      <dgm:spPr/>
      <dgm:t>
        <a:bodyPr/>
        <a:lstStyle/>
        <a:p>
          <a:endParaRPr lang="en-US"/>
        </a:p>
      </dgm:t>
    </dgm:pt>
    <dgm:pt modelId="{893BECC2-7F11-4DE4-90A0-97C96CED36F5}">
      <dgm:prSet/>
      <dgm:spPr/>
      <dgm:t>
        <a:bodyPr/>
        <a:lstStyle/>
        <a:p>
          <a:r>
            <a:rPr lang="ru-RU" dirty="0" smtClean="0">
              <a:latin typeface="Arial" pitchFamily="34" charset="0"/>
              <a:cs typeface="Arial" pitchFamily="34" charset="0"/>
            </a:rPr>
            <a:t>процена финансијских издатака</a:t>
          </a:r>
          <a:endParaRPr lang="sr-Cyrl-RS" dirty="0" smtClean="0">
            <a:latin typeface="Arial" pitchFamily="34" charset="0"/>
            <a:cs typeface="Arial" pitchFamily="34" charset="0"/>
          </a:endParaRPr>
        </a:p>
      </dgm:t>
    </dgm:pt>
    <dgm:pt modelId="{50A5CCCF-3F17-4CAC-A450-4D20518A4909}" type="parTrans" cxnId="{15A9DADA-7A25-4812-B27F-71CE90C93599}">
      <dgm:prSet/>
      <dgm:spPr/>
      <dgm:t>
        <a:bodyPr/>
        <a:lstStyle/>
        <a:p>
          <a:endParaRPr lang="en-US"/>
        </a:p>
      </dgm:t>
    </dgm:pt>
    <dgm:pt modelId="{78840522-ED0A-4723-BBB4-A8651A089405}" type="sibTrans" cxnId="{15A9DADA-7A25-4812-B27F-71CE90C93599}">
      <dgm:prSet/>
      <dgm:spPr/>
      <dgm:t>
        <a:bodyPr/>
        <a:lstStyle/>
        <a:p>
          <a:endParaRPr lang="en-US"/>
        </a:p>
      </dgm:t>
    </dgm:pt>
    <dgm:pt modelId="{45DF12BE-5C72-485C-A303-D82132BFB35B}">
      <dgm:prSet/>
      <dgm:spPr/>
      <dgm:t>
        <a:bodyPr/>
        <a:lstStyle/>
        <a:p>
          <a:r>
            <a:rPr lang="ru-RU" smtClean="0">
              <a:latin typeface="Arial" pitchFamily="34" charset="0"/>
              <a:cs typeface="Arial" pitchFamily="34" charset="0"/>
            </a:rPr>
            <a:t>процена изводљивости производње препарата</a:t>
          </a:r>
          <a:endParaRPr lang="sr-Cyrl-RS" dirty="0" smtClean="0">
            <a:latin typeface="Arial" pitchFamily="34" charset="0"/>
            <a:cs typeface="Arial" pitchFamily="34" charset="0"/>
          </a:endParaRPr>
        </a:p>
      </dgm:t>
    </dgm:pt>
    <dgm:pt modelId="{C7F136C5-23B0-46AD-AFC7-B2F418F56CD3}" type="parTrans" cxnId="{E30C516C-19E5-4E5A-89DB-E1A816D88E15}">
      <dgm:prSet/>
      <dgm:spPr/>
      <dgm:t>
        <a:bodyPr/>
        <a:lstStyle/>
        <a:p>
          <a:endParaRPr lang="en-US"/>
        </a:p>
      </dgm:t>
    </dgm:pt>
    <dgm:pt modelId="{8456A075-442D-4994-9D3A-D8CEBC243584}" type="sibTrans" cxnId="{E30C516C-19E5-4E5A-89DB-E1A816D88E15}">
      <dgm:prSet/>
      <dgm:spPr/>
      <dgm:t>
        <a:bodyPr/>
        <a:lstStyle/>
        <a:p>
          <a:endParaRPr lang="en-US"/>
        </a:p>
      </dgm:t>
    </dgm:pt>
    <dgm:pt modelId="{EFE56D8A-7480-4C36-B81F-7A225FC4D806}" type="pres">
      <dgm:prSet presAssocID="{ABDB2F64-30DF-4148-884C-4300CEE9ED6C}" presName="linear" presStyleCnt="0">
        <dgm:presLayoutVars>
          <dgm:dir/>
          <dgm:animLvl val="lvl"/>
          <dgm:resizeHandles val="exact"/>
        </dgm:presLayoutVars>
      </dgm:prSet>
      <dgm:spPr/>
      <dgm:t>
        <a:bodyPr/>
        <a:lstStyle/>
        <a:p>
          <a:endParaRPr lang="en-US"/>
        </a:p>
      </dgm:t>
    </dgm:pt>
    <dgm:pt modelId="{2C83037F-76E6-420D-B9C2-01448C5C09C3}" type="pres">
      <dgm:prSet presAssocID="{D7411BDB-2857-48DD-885F-EAC74D17952E}" presName="parentLin" presStyleCnt="0"/>
      <dgm:spPr/>
    </dgm:pt>
    <dgm:pt modelId="{C2F8B437-42B2-4EEC-871F-647AB8B4B9A6}" type="pres">
      <dgm:prSet presAssocID="{D7411BDB-2857-48DD-885F-EAC74D17952E}" presName="parentLeftMargin" presStyleLbl="node1" presStyleIdx="0" presStyleCnt="7"/>
      <dgm:spPr/>
      <dgm:t>
        <a:bodyPr/>
        <a:lstStyle/>
        <a:p>
          <a:endParaRPr lang="en-US"/>
        </a:p>
      </dgm:t>
    </dgm:pt>
    <dgm:pt modelId="{F0A1AF81-48EA-4D3D-8904-70CFBB9F0FE2}" type="pres">
      <dgm:prSet presAssocID="{D7411BDB-2857-48DD-885F-EAC74D17952E}" presName="parentText" presStyleLbl="node1" presStyleIdx="0" presStyleCnt="7">
        <dgm:presLayoutVars>
          <dgm:chMax val="0"/>
          <dgm:bulletEnabled val="1"/>
        </dgm:presLayoutVars>
      </dgm:prSet>
      <dgm:spPr/>
      <dgm:t>
        <a:bodyPr/>
        <a:lstStyle/>
        <a:p>
          <a:endParaRPr lang="en-US"/>
        </a:p>
      </dgm:t>
    </dgm:pt>
    <dgm:pt modelId="{4AA7604C-779E-4B3B-B0E1-6159D09BFB36}" type="pres">
      <dgm:prSet presAssocID="{D7411BDB-2857-48DD-885F-EAC74D17952E}" presName="negativeSpace" presStyleCnt="0"/>
      <dgm:spPr/>
    </dgm:pt>
    <dgm:pt modelId="{E9D53A6F-FB0E-460D-8E60-F7C4610D4D22}" type="pres">
      <dgm:prSet presAssocID="{D7411BDB-2857-48DD-885F-EAC74D17952E}" presName="childText" presStyleLbl="conFgAcc1" presStyleIdx="0" presStyleCnt="7">
        <dgm:presLayoutVars>
          <dgm:bulletEnabled val="1"/>
        </dgm:presLayoutVars>
      </dgm:prSet>
      <dgm:spPr/>
    </dgm:pt>
    <dgm:pt modelId="{DB26DB68-52D4-4BB8-9426-1A8630ED8CB2}" type="pres">
      <dgm:prSet presAssocID="{1EB7DCC3-7F82-4125-876C-FD1976EE8974}" presName="spaceBetweenRectangles" presStyleCnt="0"/>
      <dgm:spPr/>
    </dgm:pt>
    <dgm:pt modelId="{909CD1F3-87D6-41FB-9E17-C73550324179}" type="pres">
      <dgm:prSet presAssocID="{A5D18C15-72F0-445E-BC20-AFAEFC89A0FD}" presName="parentLin" presStyleCnt="0"/>
      <dgm:spPr/>
    </dgm:pt>
    <dgm:pt modelId="{325D53D0-19D0-44B1-AB26-ED951377B605}" type="pres">
      <dgm:prSet presAssocID="{A5D18C15-72F0-445E-BC20-AFAEFC89A0FD}" presName="parentLeftMargin" presStyleLbl="node1" presStyleIdx="0" presStyleCnt="7"/>
      <dgm:spPr/>
      <dgm:t>
        <a:bodyPr/>
        <a:lstStyle/>
        <a:p>
          <a:endParaRPr lang="en-US"/>
        </a:p>
      </dgm:t>
    </dgm:pt>
    <dgm:pt modelId="{3BE84849-C1E1-4717-8EEF-0F9B7DBF0349}" type="pres">
      <dgm:prSet presAssocID="{A5D18C15-72F0-445E-BC20-AFAEFC89A0FD}" presName="parentText" presStyleLbl="node1" presStyleIdx="1" presStyleCnt="7">
        <dgm:presLayoutVars>
          <dgm:chMax val="0"/>
          <dgm:bulletEnabled val="1"/>
        </dgm:presLayoutVars>
      </dgm:prSet>
      <dgm:spPr/>
      <dgm:t>
        <a:bodyPr/>
        <a:lstStyle/>
        <a:p>
          <a:endParaRPr lang="en-US"/>
        </a:p>
      </dgm:t>
    </dgm:pt>
    <dgm:pt modelId="{EDC55096-9CA0-492A-B705-14B67F8A1E4C}" type="pres">
      <dgm:prSet presAssocID="{A5D18C15-72F0-445E-BC20-AFAEFC89A0FD}" presName="negativeSpace" presStyleCnt="0"/>
      <dgm:spPr/>
    </dgm:pt>
    <dgm:pt modelId="{7898E7C4-1087-47DE-9339-3B30F91F19AA}" type="pres">
      <dgm:prSet presAssocID="{A5D18C15-72F0-445E-BC20-AFAEFC89A0FD}" presName="childText" presStyleLbl="conFgAcc1" presStyleIdx="1" presStyleCnt="7">
        <dgm:presLayoutVars>
          <dgm:bulletEnabled val="1"/>
        </dgm:presLayoutVars>
      </dgm:prSet>
      <dgm:spPr/>
    </dgm:pt>
    <dgm:pt modelId="{8AC5E3AC-8AE2-47FF-9E03-A51A61D770FC}" type="pres">
      <dgm:prSet presAssocID="{C22916A9-A2DC-4FB3-B561-CC03775EFEB5}" presName="spaceBetweenRectangles" presStyleCnt="0"/>
      <dgm:spPr/>
    </dgm:pt>
    <dgm:pt modelId="{19C31C8E-235B-42D1-A3D6-2958898CBC2F}" type="pres">
      <dgm:prSet presAssocID="{BC2BF154-FA32-40FD-8CC9-F9331D96B95F}" presName="parentLin" presStyleCnt="0"/>
      <dgm:spPr/>
    </dgm:pt>
    <dgm:pt modelId="{18AA4E17-F933-461C-9CA7-FEEF297E2A7F}" type="pres">
      <dgm:prSet presAssocID="{BC2BF154-FA32-40FD-8CC9-F9331D96B95F}" presName="parentLeftMargin" presStyleLbl="node1" presStyleIdx="1" presStyleCnt="7"/>
      <dgm:spPr/>
      <dgm:t>
        <a:bodyPr/>
        <a:lstStyle/>
        <a:p>
          <a:endParaRPr lang="en-US"/>
        </a:p>
      </dgm:t>
    </dgm:pt>
    <dgm:pt modelId="{37C04103-C5CF-4FE3-AC6A-8A43B472E657}" type="pres">
      <dgm:prSet presAssocID="{BC2BF154-FA32-40FD-8CC9-F9331D96B95F}" presName="parentText" presStyleLbl="node1" presStyleIdx="2" presStyleCnt="7">
        <dgm:presLayoutVars>
          <dgm:chMax val="0"/>
          <dgm:bulletEnabled val="1"/>
        </dgm:presLayoutVars>
      </dgm:prSet>
      <dgm:spPr/>
      <dgm:t>
        <a:bodyPr/>
        <a:lstStyle/>
        <a:p>
          <a:endParaRPr lang="en-US"/>
        </a:p>
      </dgm:t>
    </dgm:pt>
    <dgm:pt modelId="{7BDE2634-096F-4DC9-ADF8-112992F04E0E}" type="pres">
      <dgm:prSet presAssocID="{BC2BF154-FA32-40FD-8CC9-F9331D96B95F}" presName="negativeSpace" presStyleCnt="0"/>
      <dgm:spPr/>
    </dgm:pt>
    <dgm:pt modelId="{2BEDD1AF-AF25-440C-A33F-DDE72C5A5757}" type="pres">
      <dgm:prSet presAssocID="{BC2BF154-FA32-40FD-8CC9-F9331D96B95F}" presName="childText" presStyleLbl="conFgAcc1" presStyleIdx="2" presStyleCnt="7">
        <dgm:presLayoutVars>
          <dgm:bulletEnabled val="1"/>
        </dgm:presLayoutVars>
      </dgm:prSet>
      <dgm:spPr/>
    </dgm:pt>
    <dgm:pt modelId="{57C7845B-9E2E-4853-9CAD-5653AF9E7DBE}" type="pres">
      <dgm:prSet presAssocID="{7E53AE80-9E28-4832-A249-5D4A5AFA069D}" presName="spaceBetweenRectangles" presStyleCnt="0"/>
      <dgm:spPr/>
    </dgm:pt>
    <dgm:pt modelId="{53893C7A-D19F-48E3-9230-03271FBD5053}" type="pres">
      <dgm:prSet presAssocID="{A88D2222-8A4C-41D7-A71D-40475CDA47E6}" presName="parentLin" presStyleCnt="0"/>
      <dgm:spPr/>
    </dgm:pt>
    <dgm:pt modelId="{C7F15C54-A083-4AC2-8BF8-AE91E26FF757}" type="pres">
      <dgm:prSet presAssocID="{A88D2222-8A4C-41D7-A71D-40475CDA47E6}" presName="parentLeftMargin" presStyleLbl="node1" presStyleIdx="2" presStyleCnt="7"/>
      <dgm:spPr/>
      <dgm:t>
        <a:bodyPr/>
        <a:lstStyle/>
        <a:p>
          <a:endParaRPr lang="en-US"/>
        </a:p>
      </dgm:t>
    </dgm:pt>
    <dgm:pt modelId="{CCA4AC5B-06D0-45A5-9714-697E24BAFB0A}" type="pres">
      <dgm:prSet presAssocID="{A88D2222-8A4C-41D7-A71D-40475CDA47E6}" presName="parentText" presStyleLbl="node1" presStyleIdx="3" presStyleCnt="7">
        <dgm:presLayoutVars>
          <dgm:chMax val="0"/>
          <dgm:bulletEnabled val="1"/>
        </dgm:presLayoutVars>
      </dgm:prSet>
      <dgm:spPr/>
      <dgm:t>
        <a:bodyPr/>
        <a:lstStyle/>
        <a:p>
          <a:endParaRPr lang="en-US"/>
        </a:p>
      </dgm:t>
    </dgm:pt>
    <dgm:pt modelId="{9E9CD1F7-C1FA-4FA0-80B7-BC6587C26038}" type="pres">
      <dgm:prSet presAssocID="{A88D2222-8A4C-41D7-A71D-40475CDA47E6}" presName="negativeSpace" presStyleCnt="0"/>
      <dgm:spPr/>
    </dgm:pt>
    <dgm:pt modelId="{251713A3-E3D0-4008-98F2-C64E66027987}" type="pres">
      <dgm:prSet presAssocID="{A88D2222-8A4C-41D7-A71D-40475CDA47E6}" presName="childText" presStyleLbl="conFgAcc1" presStyleIdx="3" presStyleCnt="7">
        <dgm:presLayoutVars>
          <dgm:bulletEnabled val="1"/>
        </dgm:presLayoutVars>
      </dgm:prSet>
      <dgm:spPr/>
    </dgm:pt>
    <dgm:pt modelId="{F0331242-F8B1-4FCD-BB98-9D8A3E77309E}" type="pres">
      <dgm:prSet presAssocID="{AD0F0D5B-D41F-4228-9F83-2A298EAAF53F}" presName="spaceBetweenRectangles" presStyleCnt="0"/>
      <dgm:spPr/>
    </dgm:pt>
    <dgm:pt modelId="{11796001-79DC-42B3-83D9-877188AC1ACE}" type="pres">
      <dgm:prSet presAssocID="{45DF12BE-5C72-485C-A303-D82132BFB35B}" presName="parentLin" presStyleCnt="0"/>
      <dgm:spPr/>
    </dgm:pt>
    <dgm:pt modelId="{8D80E2B7-75E1-4342-90A3-78C13630E6D7}" type="pres">
      <dgm:prSet presAssocID="{45DF12BE-5C72-485C-A303-D82132BFB35B}" presName="parentLeftMargin" presStyleLbl="node1" presStyleIdx="3" presStyleCnt="7"/>
      <dgm:spPr/>
      <dgm:t>
        <a:bodyPr/>
        <a:lstStyle/>
        <a:p>
          <a:endParaRPr lang="en-US"/>
        </a:p>
      </dgm:t>
    </dgm:pt>
    <dgm:pt modelId="{D9407A10-7408-44FB-A785-22566DABEC06}" type="pres">
      <dgm:prSet presAssocID="{45DF12BE-5C72-485C-A303-D82132BFB35B}" presName="parentText" presStyleLbl="node1" presStyleIdx="4" presStyleCnt="7">
        <dgm:presLayoutVars>
          <dgm:chMax val="0"/>
          <dgm:bulletEnabled val="1"/>
        </dgm:presLayoutVars>
      </dgm:prSet>
      <dgm:spPr/>
      <dgm:t>
        <a:bodyPr/>
        <a:lstStyle/>
        <a:p>
          <a:endParaRPr lang="en-US"/>
        </a:p>
      </dgm:t>
    </dgm:pt>
    <dgm:pt modelId="{1E123C19-A86E-4BEC-B4CE-FA6483256147}" type="pres">
      <dgm:prSet presAssocID="{45DF12BE-5C72-485C-A303-D82132BFB35B}" presName="negativeSpace" presStyleCnt="0"/>
      <dgm:spPr/>
    </dgm:pt>
    <dgm:pt modelId="{4565EA62-DBA8-424D-93D3-E1CA55617BAB}" type="pres">
      <dgm:prSet presAssocID="{45DF12BE-5C72-485C-A303-D82132BFB35B}" presName="childText" presStyleLbl="conFgAcc1" presStyleIdx="4" presStyleCnt="7">
        <dgm:presLayoutVars>
          <dgm:bulletEnabled val="1"/>
        </dgm:presLayoutVars>
      </dgm:prSet>
      <dgm:spPr/>
    </dgm:pt>
    <dgm:pt modelId="{B07128E9-FDDD-41EE-B83B-41AFA2CC50EE}" type="pres">
      <dgm:prSet presAssocID="{8456A075-442D-4994-9D3A-D8CEBC243584}" presName="spaceBetweenRectangles" presStyleCnt="0"/>
      <dgm:spPr/>
    </dgm:pt>
    <dgm:pt modelId="{CC7A9407-1452-4BE4-84C6-2D6548132BF6}" type="pres">
      <dgm:prSet presAssocID="{893BECC2-7F11-4DE4-90A0-97C96CED36F5}" presName="parentLin" presStyleCnt="0"/>
      <dgm:spPr/>
    </dgm:pt>
    <dgm:pt modelId="{213C779B-F98C-4A49-B4E9-40D257FF5939}" type="pres">
      <dgm:prSet presAssocID="{893BECC2-7F11-4DE4-90A0-97C96CED36F5}" presName="parentLeftMargin" presStyleLbl="node1" presStyleIdx="4" presStyleCnt="7"/>
      <dgm:spPr/>
      <dgm:t>
        <a:bodyPr/>
        <a:lstStyle/>
        <a:p>
          <a:endParaRPr lang="en-US"/>
        </a:p>
      </dgm:t>
    </dgm:pt>
    <dgm:pt modelId="{362A3779-2AE4-4C92-B561-1E68E2AB2F5D}" type="pres">
      <dgm:prSet presAssocID="{893BECC2-7F11-4DE4-90A0-97C96CED36F5}" presName="parentText" presStyleLbl="node1" presStyleIdx="5" presStyleCnt="7">
        <dgm:presLayoutVars>
          <dgm:chMax val="0"/>
          <dgm:bulletEnabled val="1"/>
        </dgm:presLayoutVars>
      </dgm:prSet>
      <dgm:spPr/>
      <dgm:t>
        <a:bodyPr/>
        <a:lstStyle/>
        <a:p>
          <a:endParaRPr lang="en-US"/>
        </a:p>
      </dgm:t>
    </dgm:pt>
    <dgm:pt modelId="{8F7A9CDE-15D9-47ED-A4F2-C2B512257206}" type="pres">
      <dgm:prSet presAssocID="{893BECC2-7F11-4DE4-90A0-97C96CED36F5}" presName="negativeSpace" presStyleCnt="0"/>
      <dgm:spPr/>
    </dgm:pt>
    <dgm:pt modelId="{A008C064-FBBC-489C-840C-3CB685F9C1FF}" type="pres">
      <dgm:prSet presAssocID="{893BECC2-7F11-4DE4-90A0-97C96CED36F5}" presName="childText" presStyleLbl="conFgAcc1" presStyleIdx="5" presStyleCnt="7">
        <dgm:presLayoutVars>
          <dgm:bulletEnabled val="1"/>
        </dgm:presLayoutVars>
      </dgm:prSet>
      <dgm:spPr/>
    </dgm:pt>
    <dgm:pt modelId="{FB321C61-FE5C-4C3B-AE0A-89D4E81A0856}" type="pres">
      <dgm:prSet presAssocID="{78840522-ED0A-4723-BBB4-A8651A089405}" presName="spaceBetweenRectangles" presStyleCnt="0"/>
      <dgm:spPr/>
    </dgm:pt>
    <dgm:pt modelId="{08056774-E7CE-4C5F-92F3-9F01DF02DD78}" type="pres">
      <dgm:prSet presAssocID="{B0C56EF4-29E6-43D5-A49E-3BBA31DF97C8}" presName="parentLin" presStyleCnt="0"/>
      <dgm:spPr/>
    </dgm:pt>
    <dgm:pt modelId="{036BC085-0E38-462F-BDCD-DF3ADC486D76}" type="pres">
      <dgm:prSet presAssocID="{B0C56EF4-29E6-43D5-A49E-3BBA31DF97C8}" presName="parentLeftMargin" presStyleLbl="node1" presStyleIdx="5" presStyleCnt="7"/>
      <dgm:spPr/>
      <dgm:t>
        <a:bodyPr/>
        <a:lstStyle/>
        <a:p>
          <a:endParaRPr lang="en-US"/>
        </a:p>
      </dgm:t>
    </dgm:pt>
    <dgm:pt modelId="{D5FFB176-737E-4880-923E-F09F82EEB1F6}" type="pres">
      <dgm:prSet presAssocID="{B0C56EF4-29E6-43D5-A49E-3BBA31DF97C8}" presName="parentText" presStyleLbl="node1" presStyleIdx="6" presStyleCnt="7">
        <dgm:presLayoutVars>
          <dgm:chMax val="0"/>
          <dgm:bulletEnabled val="1"/>
        </dgm:presLayoutVars>
      </dgm:prSet>
      <dgm:spPr/>
      <dgm:t>
        <a:bodyPr/>
        <a:lstStyle/>
        <a:p>
          <a:endParaRPr lang="en-US"/>
        </a:p>
      </dgm:t>
    </dgm:pt>
    <dgm:pt modelId="{98DDFA96-3A6C-4B6C-B765-685F8BE58C89}" type="pres">
      <dgm:prSet presAssocID="{B0C56EF4-29E6-43D5-A49E-3BBA31DF97C8}" presName="negativeSpace" presStyleCnt="0"/>
      <dgm:spPr/>
    </dgm:pt>
    <dgm:pt modelId="{BC44FD58-FA63-4E66-9FE8-BEFB9FF62253}" type="pres">
      <dgm:prSet presAssocID="{B0C56EF4-29E6-43D5-A49E-3BBA31DF97C8}" presName="childText" presStyleLbl="conFgAcc1" presStyleIdx="6" presStyleCnt="7">
        <dgm:presLayoutVars>
          <dgm:bulletEnabled val="1"/>
        </dgm:presLayoutVars>
      </dgm:prSet>
      <dgm:spPr/>
    </dgm:pt>
  </dgm:ptLst>
  <dgm:cxnLst>
    <dgm:cxn modelId="{B750AF42-CE29-4540-BA9E-1C501693932C}" type="presOf" srcId="{893BECC2-7F11-4DE4-90A0-97C96CED36F5}" destId="{213C779B-F98C-4A49-B4E9-40D257FF5939}" srcOrd="0" destOrd="0" presId="urn:microsoft.com/office/officeart/2005/8/layout/list1"/>
    <dgm:cxn modelId="{D42EB6D6-8C35-4749-A0D3-2D7A89183D64}" type="presOf" srcId="{ABDB2F64-30DF-4148-884C-4300CEE9ED6C}" destId="{EFE56D8A-7480-4C36-B81F-7A225FC4D806}" srcOrd="0" destOrd="0" presId="urn:microsoft.com/office/officeart/2005/8/layout/list1"/>
    <dgm:cxn modelId="{7DCEC4DE-0B70-40DB-959E-4BCBEA534E2B}" type="presOf" srcId="{45DF12BE-5C72-485C-A303-D82132BFB35B}" destId="{8D80E2B7-75E1-4342-90A3-78C13630E6D7}" srcOrd="0" destOrd="0" presId="urn:microsoft.com/office/officeart/2005/8/layout/list1"/>
    <dgm:cxn modelId="{E8EF5939-C9F2-443B-BF2D-0B7BEF59B51B}" type="presOf" srcId="{BC2BF154-FA32-40FD-8CC9-F9331D96B95F}" destId="{18AA4E17-F933-461C-9CA7-FEEF297E2A7F}" srcOrd="0" destOrd="0" presId="urn:microsoft.com/office/officeart/2005/8/layout/list1"/>
    <dgm:cxn modelId="{0E9511D6-61E3-4D29-B312-918CCF04E8EC}" type="presOf" srcId="{A5D18C15-72F0-445E-BC20-AFAEFC89A0FD}" destId="{325D53D0-19D0-44B1-AB26-ED951377B605}" srcOrd="0" destOrd="0" presId="urn:microsoft.com/office/officeart/2005/8/layout/list1"/>
    <dgm:cxn modelId="{78FE223B-388F-4346-906B-9FD042D7F5EE}" type="presOf" srcId="{BC2BF154-FA32-40FD-8CC9-F9331D96B95F}" destId="{37C04103-C5CF-4FE3-AC6A-8A43B472E657}" srcOrd="1" destOrd="0" presId="urn:microsoft.com/office/officeart/2005/8/layout/list1"/>
    <dgm:cxn modelId="{84953EEE-3BDF-41BC-93D3-78717E8B92F5}" type="presOf" srcId="{D7411BDB-2857-48DD-885F-EAC74D17952E}" destId="{F0A1AF81-48EA-4D3D-8904-70CFBB9F0FE2}" srcOrd="1" destOrd="0" presId="urn:microsoft.com/office/officeart/2005/8/layout/list1"/>
    <dgm:cxn modelId="{E30C516C-19E5-4E5A-89DB-E1A816D88E15}" srcId="{ABDB2F64-30DF-4148-884C-4300CEE9ED6C}" destId="{45DF12BE-5C72-485C-A303-D82132BFB35B}" srcOrd="4" destOrd="0" parTransId="{C7F136C5-23B0-46AD-AFC7-B2F418F56CD3}" sibTransId="{8456A075-442D-4994-9D3A-D8CEBC243584}"/>
    <dgm:cxn modelId="{E217BC60-FA1F-4CB5-8AA4-8570B9D04D30}" type="presOf" srcId="{A88D2222-8A4C-41D7-A71D-40475CDA47E6}" destId="{C7F15C54-A083-4AC2-8BF8-AE91E26FF757}" srcOrd="0" destOrd="0" presId="urn:microsoft.com/office/officeart/2005/8/layout/list1"/>
    <dgm:cxn modelId="{88FE6C4B-C844-48F1-95E4-8D8FFAC4C2EC}" type="presOf" srcId="{B0C56EF4-29E6-43D5-A49E-3BBA31DF97C8}" destId="{D5FFB176-737E-4880-923E-F09F82EEB1F6}" srcOrd="1" destOrd="0" presId="urn:microsoft.com/office/officeart/2005/8/layout/list1"/>
    <dgm:cxn modelId="{A3DBCEF7-C028-4032-90BB-A898F5B46A82}" type="presOf" srcId="{A88D2222-8A4C-41D7-A71D-40475CDA47E6}" destId="{CCA4AC5B-06D0-45A5-9714-697E24BAFB0A}" srcOrd="1" destOrd="0" presId="urn:microsoft.com/office/officeart/2005/8/layout/list1"/>
    <dgm:cxn modelId="{0B62F4EC-D90D-4A9C-8070-EDDDF9EC8597}" type="presOf" srcId="{45DF12BE-5C72-485C-A303-D82132BFB35B}" destId="{D9407A10-7408-44FB-A785-22566DABEC06}" srcOrd="1" destOrd="0" presId="urn:microsoft.com/office/officeart/2005/8/layout/list1"/>
    <dgm:cxn modelId="{2AEBE9AC-C502-4B5D-81F3-91B4EC177020}" srcId="{ABDB2F64-30DF-4148-884C-4300CEE9ED6C}" destId="{B0C56EF4-29E6-43D5-A49E-3BBA31DF97C8}" srcOrd="6" destOrd="0" parTransId="{1EBA3624-F5A5-4A8C-BB2E-89962A64643E}" sibTransId="{D4396BF0-F196-4FEE-B759-849AE7D0A850}"/>
    <dgm:cxn modelId="{A404AC55-6B62-4676-89BF-232E109D0273}" type="presOf" srcId="{A5D18C15-72F0-445E-BC20-AFAEFC89A0FD}" destId="{3BE84849-C1E1-4717-8EEF-0F9B7DBF0349}" srcOrd="1" destOrd="0" presId="urn:microsoft.com/office/officeart/2005/8/layout/list1"/>
    <dgm:cxn modelId="{09AAC153-5789-4933-81EF-26CAA98CEDEF}" srcId="{ABDB2F64-30DF-4148-884C-4300CEE9ED6C}" destId="{D7411BDB-2857-48DD-885F-EAC74D17952E}" srcOrd="0" destOrd="0" parTransId="{83F85330-6700-45DE-8447-856651A1D66C}" sibTransId="{1EB7DCC3-7F82-4125-876C-FD1976EE8974}"/>
    <dgm:cxn modelId="{8C2732B5-86FF-4190-AB8C-53A9E103AB8D}" srcId="{ABDB2F64-30DF-4148-884C-4300CEE9ED6C}" destId="{A88D2222-8A4C-41D7-A71D-40475CDA47E6}" srcOrd="3" destOrd="0" parTransId="{130A416E-1A24-4A7A-A659-777D2AD51304}" sibTransId="{AD0F0D5B-D41F-4228-9F83-2A298EAAF53F}"/>
    <dgm:cxn modelId="{15A9DADA-7A25-4812-B27F-71CE90C93599}" srcId="{ABDB2F64-30DF-4148-884C-4300CEE9ED6C}" destId="{893BECC2-7F11-4DE4-90A0-97C96CED36F5}" srcOrd="5" destOrd="0" parTransId="{50A5CCCF-3F17-4CAC-A450-4D20518A4909}" sibTransId="{78840522-ED0A-4723-BBB4-A8651A089405}"/>
    <dgm:cxn modelId="{B2CE5089-5874-4450-AD90-A15FD0676B8A}" srcId="{ABDB2F64-30DF-4148-884C-4300CEE9ED6C}" destId="{BC2BF154-FA32-40FD-8CC9-F9331D96B95F}" srcOrd="2" destOrd="0" parTransId="{829484A5-290A-48AF-B1E0-B1491D0DA003}" sibTransId="{7E53AE80-9E28-4832-A249-5D4A5AFA069D}"/>
    <dgm:cxn modelId="{065A3052-7D47-45FB-A24B-6D1D8D710628}" type="presOf" srcId="{D7411BDB-2857-48DD-885F-EAC74D17952E}" destId="{C2F8B437-42B2-4EEC-871F-647AB8B4B9A6}" srcOrd="0" destOrd="0" presId="urn:microsoft.com/office/officeart/2005/8/layout/list1"/>
    <dgm:cxn modelId="{6211C1F3-47E5-413E-A7E6-CE3B478E116D}" type="presOf" srcId="{893BECC2-7F11-4DE4-90A0-97C96CED36F5}" destId="{362A3779-2AE4-4C92-B561-1E68E2AB2F5D}" srcOrd="1" destOrd="0" presId="urn:microsoft.com/office/officeart/2005/8/layout/list1"/>
    <dgm:cxn modelId="{4DF4EDC6-6BFD-44AE-9227-79053004D0DB}" srcId="{ABDB2F64-30DF-4148-884C-4300CEE9ED6C}" destId="{A5D18C15-72F0-445E-BC20-AFAEFC89A0FD}" srcOrd="1" destOrd="0" parTransId="{7F20C050-42E0-4A3B-9FB4-DB63417C7572}" sibTransId="{C22916A9-A2DC-4FB3-B561-CC03775EFEB5}"/>
    <dgm:cxn modelId="{D6B978CB-930C-4C92-A237-FD3536E8C263}" type="presOf" srcId="{B0C56EF4-29E6-43D5-A49E-3BBA31DF97C8}" destId="{036BC085-0E38-462F-BDCD-DF3ADC486D76}" srcOrd="0" destOrd="0" presId="urn:microsoft.com/office/officeart/2005/8/layout/list1"/>
    <dgm:cxn modelId="{EE36123D-5610-4C08-A782-893624C7B110}" type="presParOf" srcId="{EFE56D8A-7480-4C36-B81F-7A225FC4D806}" destId="{2C83037F-76E6-420D-B9C2-01448C5C09C3}" srcOrd="0" destOrd="0" presId="urn:microsoft.com/office/officeart/2005/8/layout/list1"/>
    <dgm:cxn modelId="{375EFA12-49EB-4AFC-8E26-E0821AB3D6F6}" type="presParOf" srcId="{2C83037F-76E6-420D-B9C2-01448C5C09C3}" destId="{C2F8B437-42B2-4EEC-871F-647AB8B4B9A6}" srcOrd="0" destOrd="0" presId="urn:microsoft.com/office/officeart/2005/8/layout/list1"/>
    <dgm:cxn modelId="{FD1F8578-D836-4AA5-A03C-0F47870CCA01}" type="presParOf" srcId="{2C83037F-76E6-420D-B9C2-01448C5C09C3}" destId="{F0A1AF81-48EA-4D3D-8904-70CFBB9F0FE2}" srcOrd="1" destOrd="0" presId="urn:microsoft.com/office/officeart/2005/8/layout/list1"/>
    <dgm:cxn modelId="{DE5F325D-1CF4-4E11-95E4-E5C1DD126F10}" type="presParOf" srcId="{EFE56D8A-7480-4C36-B81F-7A225FC4D806}" destId="{4AA7604C-779E-4B3B-B0E1-6159D09BFB36}" srcOrd="1" destOrd="0" presId="urn:microsoft.com/office/officeart/2005/8/layout/list1"/>
    <dgm:cxn modelId="{FEDDA19F-ADA9-4831-8D64-7D5EC4B26A82}" type="presParOf" srcId="{EFE56D8A-7480-4C36-B81F-7A225FC4D806}" destId="{E9D53A6F-FB0E-460D-8E60-F7C4610D4D22}" srcOrd="2" destOrd="0" presId="urn:microsoft.com/office/officeart/2005/8/layout/list1"/>
    <dgm:cxn modelId="{400C8236-DEDE-4B09-B75C-B1C0C8AF61CE}" type="presParOf" srcId="{EFE56D8A-7480-4C36-B81F-7A225FC4D806}" destId="{DB26DB68-52D4-4BB8-9426-1A8630ED8CB2}" srcOrd="3" destOrd="0" presId="urn:microsoft.com/office/officeart/2005/8/layout/list1"/>
    <dgm:cxn modelId="{547B28C7-196B-47C9-81DD-1149C0A1E6FC}" type="presParOf" srcId="{EFE56D8A-7480-4C36-B81F-7A225FC4D806}" destId="{909CD1F3-87D6-41FB-9E17-C73550324179}" srcOrd="4" destOrd="0" presId="urn:microsoft.com/office/officeart/2005/8/layout/list1"/>
    <dgm:cxn modelId="{6807DEDD-2744-4F84-BCAA-91CE0389E359}" type="presParOf" srcId="{909CD1F3-87D6-41FB-9E17-C73550324179}" destId="{325D53D0-19D0-44B1-AB26-ED951377B605}" srcOrd="0" destOrd="0" presId="urn:microsoft.com/office/officeart/2005/8/layout/list1"/>
    <dgm:cxn modelId="{57784D78-8973-4E4C-8D00-7DFE0049925C}" type="presParOf" srcId="{909CD1F3-87D6-41FB-9E17-C73550324179}" destId="{3BE84849-C1E1-4717-8EEF-0F9B7DBF0349}" srcOrd="1" destOrd="0" presId="urn:microsoft.com/office/officeart/2005/8/layout/list1"/>
    <dgm:cxn modelId="{C571FC03-E004-421E-BD47-690ACEB798DE}" type="presParOf" srcId="{EFE56D8A-7480-4C36-B81F-7A225FC4D806}" destId="{EDC55096-9CA0-492A-B705-14B67F8A1E4C}" srcOrd="5" destOrd="0" presId="urn:microsoft.com/office/officeart/2005/8/layout/list1"/>
    <dgm:cxn modelId="{79581DFA-8A2A-4351-8824-B97EFD0B1C70}" type="presParOf" srcId="{EFE56D8A-7480-4C36-B81F-7A225FC4D806}" destId="{7898E7C4-1087-47DE-9339-3B30F91F19AA}" srcOrd="6" destOrd="0" presId="urn:microsoft.com/office/officeart/2005/8/layout/list1"/>
    <dgm:cxn modelId="{C053274F-937D-4E6A-897B-B84DF0F75757}" type="presParOf" srcId="{EFE56D8A-7480-4C36-B81F-7A225FC4D806}" destId="{8AC5E3AC-8AE2-47FF-9E03-A51A61D770FC}" srcOrd="7" destOrd="0" presId="urn:microsoft.com/office/officeart/2005/8/layout/list1"/>
    <dgm:cxn modelId="{E4730930-653E-449D-80AE-CD57D48DAA0A}" type="presParOf" srcId="{EFE56D8A-7480-4C36-B81F-7A225FC4D806}" destId="{19C31C8E-235B-42D1-A3D6-2958898CBC2F}" srcOrd="8" destOrd="0" presId="urn:microsoft.com/office/officeart/2005/8/layout/list1"/>
    <dgm:cxn modelId="{BD9D8EBC-41DC-4A8B-94DC-979A76C52495}" type="presParOf" srcId="{19C31C8E-235B-42D1-A3D6-2958898CBC2F}" destId="{18AA4E17-F933-461C-9CA7-FEEF297E2A7F}" srcOrd="0" destOrd="0" presId="urn:microsoft.com/office/officeart/2005/8/layout/list1"/>
    <dgm:cxn modelId="{9000B1C2-15B3-4940-ABDB-5DF4ED6CB4C8}" type="presParOf" srcId="{19C31C8E-235B-42D1-A3D6-2958898CBC2F}" destId="{37C04103-C5CF-4FE3-AC6A-8A43B472E657}" srcOrd="1" destOrd="0" presId="urn:microsoft.com/office/officeart/2005/8/layout/list1"/>
    <dgm:cxn modelId="{D43BEFB4-3D0D-48B3-99DC-9015AB7D8C07}" type="presParOf" srcId="{EFE56D8A-7480-4C36-B81F-7A225FC4D806}" destId="{7BDE2634-096F-4DC9-ADF8-112992F04E0E}" srcOrd="9" destOrd="0" presId="urn:microsoft.com/office/officeart/2005/8/layout/list1"/>
    <dgm:cxn modelId="{551B7400-B363-43DF-8C77-79D295E3EB7B}" type="presParOf" srcId="{EFE56D8A-7480-4C36-B81F-7A225FC4D806}" destId="{2BEDD1AF-AF25-440C-A33F-DDE72C5A5757}" srcOrd="10" destOrd="0" presId="urn:microsoft.com/office/officeart/2005/8/layout/list1"/>
    <dgm:cxn modelId="{CBD7216A-3B0A-4C73-A62D-BF5C4A62431D}" type="presParOf" srcId="{EFE56D8A-7480-4C36-B81F-7A225FC4D806}" destId="{57C7845B-9E2E-4853-9CAD-5653AF9E7DBE}" srcOrd="11" destOrd="0" presId="urn:microsoft.com/office/officeart/2005/8/layout/list1"/>
    <dgm:cxn modelId="{88234207-6E44-44AA-A25D-AAD13C0DE7A0}" type="presParOf" srcId="{EFE56D8A-7480-4C36-B81F-7A225FC4D806}" destId="{53893C7A-D19F-48E3-9230-03271FBD5053}" srcOrd="12" destOrd="0" presId="urn:microsoft.com/office/officeart/2005/8/layout/list1"/>
    <dgm:cxn modelId="{92339AA2-C29A-49B8-A2DA-F49306936661}" type="presParOf" srcId="{53893C7A-D19F-48E3-9230-03271FBD5053}" destId="{C7F15C54-A083-4AC2-8BF8-AE91E26FF757}" srcOrd="0" destOrd="0" presId="urn:microsoft.com/office/officeart/2005/8/layout/list1"/>
    <dgm:cxn modelId="{E29F5479-99CB-487B-80B8-C815509F7B7D}" type="presParOf" srcId="{53893C7A-D19F-48E3-9230-03271FBD5053}" destId="{CCA4AC5B-06D0-45A5-9714-697E24BAFB0A}" srcOrd="1" destOrd="0" presId="urn:microsoft.com/office/officeart/2005/8/layout/list1"/>
    <dgm:cxn modelId="{0BE4A92E-48B3-4427-A69A-8437BE8FBE71}" type="presParOf" srcId="{EFE56D8A-7480-4C36-B81F-7A225FC4D806}" destId="{9E9CD1F7-C1FA-4FA0-80B7-BC6587C26038}" srcOrd="13" destOrd="0" presId="urn:microsoft.com/office/officeart/2005/8/layout/list1"/>
    <dgm:cxn modelId="{CF3923B4-5DFE-4795-B1C3-4385A349A86B}" type="presParOf" srcId="{EFE56D8A-7480-4C36-B81F-7A225FC4D806}" destId="{251713A3-E3D0-4008-98F2-C64E66027987}" srcOrd="14" destOrd="0" presId="urn:microsoft.com/office/officeart/2005/8/layout/list1"/>
    <dgm:cxn modelId="{66E6B334-8232-4698-AD1E-B5FA5211AD89}" type="presParOf" srcId="{EFE56D8A-7480-4C36-B81F-7A225FC4D806}" destId="{F0331242-F8B1-4FCD-BB98-9D8A3E77309E}" srcOrd="15" destOrd="0" presId="urn:microsoft.com/office/officeart/2005/8/layout/list1"/>
    <dgm:cxn modelId="{43FA412A-A4ED-4F48-B9EB-682E51A77E9B}" type="presParOf" srcId="{EFE56D8A-7480-4C36-B81F-7A225FC4D806}" destId="{11796001-79DC-42B3-83D9-877188AC1ACE}" srcOrd="16" destOrd="0" presId="urn:microsoft.com/office/officeart/2005/8/layout/list1"/>
    <dgm:cxn modelId="{5AF18F27-1B48-46C4-87A8-3385AD0DBC41}" type="presParOf" srcId="{11796001-79DC-42B3-83D9-877188AC1ACE}" destId="{8D80E2B7-75E1-4342-90A3-78C13630E6D7}" srcOrd="0" destOrd="0" presId="urn:microsoft.com/office/officeart/2005/8/layout/list1"/>
    <dgm:cxn modelId="{34F970BD-BA5E-44F8-8430-B6813F383AAC}" type="presParOf" srcId="{11796001-79DC-42B3-83D9-877188AC1ACE}" destId="{D9407A10-7408-44FB-A785-22566DABEC06}" srcOrd="1" destOrd="0" presId="urn:microsoft.com/office/officeart/2005/8/layout/list1"/>
    <dgm:cxn modelId="{4B708321-9D0D-43A7-B774-232986E4EE59}" type="presParOf" srcId="{EFE56D8A-7480-4C36-B81F-7A225FC4D806}" destId="{1E123C19-A86E-4BEC-B4CE-FA6483256147}" srcOrd="17" destOrd="0" presId="urn:microsoft.com/office/officeart/2005/8/layout/list1"/>
    <dgm:cxn modelId="{BB08FDF9-D38A-4F9B-96E1-162C11240147}" type="presParOf" srcId="{EFE56D8A-7480-4C36-B81F-7A225FC4D806}" destId="{4565EA62-DBA8-424D-93D3-E1CA55617BAB}" srcOrd="18" destOrd="0" presId="urn:microsoft.com/office/officeart/2005/8/layout/list1"/>
    <dgm:cxn modelId="{F4C85D74-5468-4EB0-8848-4199C61171B1}" type="presParOf" srcId="{EFE56D8A-7480-4C36-B81F-7A225FC4D806}" destId="{B07128E9-FDDD-41EE-B83B-41AFA2CC50EE}" srcOrd="19" destOrd="0" presId="urn:microsoft.com/office/officeart/2005/8/layout/list1"/>
    <dgm:cxn modelId="{0B7075E6-6D9D-4693-AA42-70C9C320AF93}" type="presParOf" srcId="{EFE56D8A-7480-4C36-B81F-7A225FC4D806}" destId="{CC7A9407-1452-4BE4-84C6-2D6548132BF6}" srcOrd="20" destOrd="0" presId="urn:microsoft.com/office/officeart/2005/8/layout/list1"/>
    <dgm:cxn modelId="{22310554-4FE3-4DD1-BF6E-DFE24D8FAF82}" type="presParOf" srcId="{CC7A9407-1452-4BE4-84C6-2D6548132BF6}" destId="{213C779B-F98C-4A49-B4E9-40D257FF5939}" srcOrd="0" destOrd="0" presId="urn:microsoft.com/office/officeart/2005/8/layout/list1"/>
    <dgm:cxn modelId="{940211FF-3FE2-4FF3-8CED-91CACF5162F1}" type="presParOf" srcId="{CC7A9407-1452-4BE4-84C6-2D6548132BF6}" destId="{362A3779-2AE4-4C92-B561-1E68E2AB2F5D}" srcOrd="1" destOrd="0" presId="urn:microsoft.com/office/officeart/2005/8/layout/list1"/>
    <dgm:cxn modelId="{830A9929-C88A-47BA-98D7-AFC4C8454E2F}" type="presParOf" srcId="{EFE56D8A-7480-4C36-B81F-7A225FC4D806}" destId="{8F7A9CDE-15D9-47ED-A4F2-C2B512257206}" srcOrd="21" destOrd="0" presId="urn:microsoft.com/office/officeart/2005/8/layout/list1"/>
    <dgm:cxn modelId="{FEDEB84C-D158-428E-98EC-053B702F1542}" type="presParOf" srcId="{EFE56D8A-7480-4C36-B81F-7A225FC4D806}" destId="{A008C064-FBBC-489C-840C-3CB685F9C1FF}" srcOrd="22" destOrd="0" presId="urn:microsoft.com/office/officeart/2005/8/layout/list1"/>
    <dgm:cxn modelId="{3970E165-0F94-4DA2-8292-A8F1707A0B48}" type="presParOf" srcId="{EFE56D8A-7480-4C36-B81F-7A225FC4D806}" destId="{FB321C61-FE5C-4C3B-AE0A-89D4E81A0856}" srcOrd="23" destOrd="0" presId="urn:microsoft.com/office/officeart/2005/8/layout/list1"/>
    <dgm:cxn modelId="{AEB8B4A1-5886-4C85-AC0A-78DF7897AE74}" type="presParOf" srcId="{EFE56D8A-7480-4C36-B81F-7A225FC4D806}" destId="{08056774-E7CE-4C5F-92F3-9F01DF02DD78}" srcOrd="24" destOrd="0" presId="urn:microsoft.com/office/officeart/2005/8/layout/list1"/>
    <dgm:cxn modelId="{760D1435-231B-4545-8E66-10A778D52A93}" type="presParOf" srcId="{08056774-E7CE-4C5F-92F3-9F01DF02DD78}" destId="{036BC085-0E38-462F-BDCD-DF3ADC486D76}" srcOrd="0" destOrd="0" presId="urn:microsoft.com/office/officeart/2005/8/layout/list1"/>
    <dgm:cxn modelId="{AAB45245-DD45-441A-A687-AE25BAFB0B52}" type="presParOf" srcId="{08056774-E7CE-4C5F-92F3-9F01DF02DD78}" destId="{D5FFB176-737E-4880-923E-F09F82EEB1F6}" srcOrd="1" destOrd="0" presId="urn:microsoft.com/office/officeart/2005/8/layout/list1"/>
    <dgm:cxn modelId="{75BC39D3-70AE-4EC3-BE71-F50C194D56D0}" type="presParOf" srcId="{EFE56D8A-7480-4C36-B81F-7A225FC4D806}" destId="{98DDFA96-3A6C-4B6C-B765-685F8BE58C89}" srcOrd="25" destOrd="0" presId="urn:microsoft.com/office/officeart/2005/8/layout/list1"/>
    <dgm:cxn modelId="{8E6BF9EB-5E8C-492B-8D31-6FB7EF5B3099}" type="presParOf" srcId="{EFE56D8A-7480-4C36-B81F-7A225FC4D806}" destId="{BC44FD58-FA63-4E66-9FE8-BEFB9FF62253}"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CD507E-1425-4A42-B588-EB219FA7BB18}"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4DB6E767-8B67-4753-B29E-578853B4180A}">
      <dgm:prSet phldrT="[Text]" custT="1"/>
      <dgm:spPr/>
      <dgm:t>
        <a:bodyPr/>
        <a:lstStyle/>
        <a:p>
          <a:r>
            <a:rPr lang="ru-RU" sz="1100" dirty="0" smtClean="0">
              <a:latin typeface="Arial" pitchFamily="34" charset="0"/>
              <a:cs typeface="Arial" pitchFamily="34" charset="0"/>
            </a:rPr>
            <a:t>маркетиншки циљеви</a:t>
          </a:r>
          <a:endParaRPr lang="en-US" sz="1100" dirty="0">
            <a:latin typeface="Arial" pitchFamily="34" charset="0"/>
            <a:cs typeface="Arial" pitchFamily="34" charset="0"/>
          </a:endParaRPr>
        </a:p>
      </dgm:t>
    </dgm:pt>
    <dgm:pt modelId="{8C5A9DFA-110D-4256-983B-2AEAD62B533B}" type="parTrans" cxnId="{3B7B7AB8-F832-4720-9E24-2D340EC5E3D7}">
      <dgm:prSet/>
      <dgm:spPr/>
      <dgm:t>
        <a:bodyPr/>
        <a:lstStyle/>
        <a:p>
          <a:endParaRPr lang="en-US"/>
        </a:p>
      </dgm:t>
    </dgm:pt>
    <dgm:pt modelId="{280D80ED-BBFD-40DF-9747-030DC6180918}" type="sibTrans" cxnId="{3B7B7AB8-F832-4720-9E24-2D340EC5E3D7}">
      <dgm:prSet custT="1"/>
      <dgm:spPr/>
      <dgm:t>
        <a:bodyPr/>
        <a:lstStyle/>
        <a:p>
          <a:endParaRPr lang="en-US" sz="1100"/>
        </a:p>
      </dgm:t>
    </dgm:pt>
    <dgm:pt modelId="{EDF17726-9452-45BF-8F67-2231703B2693}">
      <dgm:prSet phldrT="[Text]" custT="1"/>
      <dgm:spPr/>
      <dgm:t>
        <a:bodyPr/>
        <a:lstStyle/>
        <a:p>
          <a:r>
            <a:rPr lang="en-US" sz="1100" dirty="0" err="1" smtClean="0">
              <a:latin typeface="Arial" pitchFamily="34" charset="0"/>
              <a:cs typeface="Arial" pitchFamily="34" charset="0"/>
            </a:rPr>
            <a:t>безбедност</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препарата</a:t>
          </a:r>
          <a:endParaRPr lang="en-US" sz="1100" dirty="0">
            <a:latin typeface="Arial" pitchFamily="34" charset="0"/>
            <a:cs typeface="Arial" pitchFamily="34" charset="0"/>
          </a:endParaRPr>
        </a:p>
      </dgm:t>
    </dgm:pt>
    <dgm:pt modelId="{493F73E9-B317-42DE-94BA-2A388AA4A361}" type="parTrans" cxnId="{A14E067D-F854-45BD-90F3-1F3903598C32}">
      <dgm:prSet/>
      <dgm:spPr/>
      <dgm:t>
        <a:bodyPr/>
        <a:lstStyle/>
        <a:p>
          <a:endParaRPr lang="en-US"/>
        </a:p>
      </dgm:t>
    </dgm:pt>
    <dgm:pt modelId="{C58DD8EB-BDB9-46D0-A325-618D6EF6BCD0}" type="sibTrans" cxnId="{A14E067D-F854-45BD-90F3-1F3903598C32}">
      <dgm:prSet custT="1"/>
      <dgm:spPr/>
      <dgm:t>
        <a:bodyPr/>
        <a:lstStyle/>
        <a:p>
          <a:endParaRPr lang="en-US" sz="1100"/>
        </a:p>
      </dgm:t>
    </dgm:pt>
    <dgm:pt modelId="{3AE9E086-BF7E-4BF2-B731-16CC5CFE7897}">
      <dgm:prSet phldrT="[Text]" custT="1"/>
      <dgm:spPr/>
      <dgm:t>
        <a:bodyPr/>
        <a:lstStyle/>
        <a:p>
          <a:r>
            <a:rPr lang="en-US" sz="1100" dirty="0" err="1" smtClean="0">
              <a:latin typeface="Arial" pitchFamily="34" charset="0"/>
              <a:cs typeface="Arial" pitchFamily="34" charset="0"/>
            </a:rPr>
            <a:t>регулатива</a:t>
          </a:r>
          <a:endParaRPr lang="en-US" sz="1100" dirty="0">
            <a:latin typeface="Arial" pitchFamily="34" charset="0"/>
            <a:cs typeface="Arial" pitchFamily="34" charset="0"/>
          </a:endParaRPr>
        </a:p>
      </dgm:t>
    </dgm:pt>
    <dgm:pt modelId="{581A0BCD-6E27-44CD-A732-56802A1ABA2D}" type="parTrans" cxnId="{284002B1-A29F-4E09-A7B3-55E8570AF658}">
      <dgm:prSet/>
      <dgm:spPr/>
      <dgm:t>
        <a:bodyPr/>
        <a:lstStyle/>
        <a:p>
          <a:endParaRPr lang="en-US"/>
        </a:p>
      </dgm:t>
    </dgm:pt>
    <dgm:pt modelId="{C197EB12-81E0-48F4-944A-BCE8CE02EF99}" type="sibTrans" cxnId="{284002B1-A29F-4E09-A7B3-55E8570AF658}">
      <dgm:prSet custT="1"/>
      <dgm:spPr/>
      <dgm:t>
        <a:bodyPr/>
        <a:lstStyle/>
        <a:p>
          <a:endParaRPr lang="en-US" sz="1100"/>
        </a:p>
      </dgm:t>
    </dgm:pt>
    <dgm:pt modelId="{3ECE097D-A064-4E2A-A44A-D68EBBF2B9D2}">
      <dgm:prSet phldrT="[Text]" custT="1"/>
      <dgm:spPr/>
      <dgm:t>
        <a:bodyPr/>
        <a:lstStyle/>
        <a:p>
          <a:r>
            <a:rPr lang="en-US" sz="1100" dirty="0" err="1" smtClean="0">
              <a:latin typeface="Arial" pitchFamily="34" charset="0"/>
              <a:cs typeface="Arial" pitchFamily="34" charset="0"/>
            </a:rPr>
            <a:t>трошкови</a:t>
          </a:r>
          <a:endParaRPr lang="en-US" sz="1100" dirty="0">
            <a:latin typeface="Arial" pitchFamily="34" charset="0"/>
            <a:cs typeface="Arial" pitchFamily="34" charset="0"/>
          </a:endParaRPr>
        </a:p>
      </dgm:t>
    </dgm:pt>
    <dgm:pt modelId="{431B5F47-9CA9-4AB2-A029-B07DA0E7BDFD}" type="parTrans" cxnId="{CEAEEB43-DCCE-4338-A80A-B8AB2DE4B57F}">
      <dgm:prSet/>
      <dgm:spPr/>
      <dgm:t>
        <a:bodyPr/>
        <a:lstStyle/>
        <a:p>
          <a:endParaRPr lang="en-US"/>
        </a:p>
      </dgm:t>
    </dgm:pt>
    <dgm:pt modelId="{27B0B93A-20D2-4465-A1DE-A77EA9135459}" type="sibTrans" cxnId="{CEAEEB43-DCCE-4338-A80A-B8AB2DE4B57F}">
      <dgm:prSet custT="1"/>
      <dgm:spPr/>
      <dgm:t>
        <a:bodyPr/>
        <a:lstStyle/>
        <a:p>
          <a:endParaRPr lang="en-US" sz="1100"/>
        </a:p>
      </dgm:t>
    </dgm:pt>
    <dgm:pt modelId="{C960DBEC-2ED6-4727-90E9-3020485981CB}">
      <dgm:prSet phldrT="[Text]" custT="1"/>
      <dgm:spPr/>
      <dgm:t>
        <a:bodyPr/>
        <a:lstStyle/>
        <a:p>
          <a:r>
            <a:rPr lang="ru-RU" sz="1100" dirty="0" smtClean="0">
              <a:latin typeface="Arial" pitchFamily="34" charset="0"/>
              <a:cs typeface="Arial" pitchFamily="34" charset="0"/>
            </a:rPr>
            <a:t>функционалност производа</a:t>
          </a:r>
          <a:endParaRPr lang="en-US" sz="1100" dirty="0">
            <a:latin typeface="Arial" pitchFamily="34" charset="0"/>
            <a:cs typeface="Arial" pitchFamily="34" charset="0"/>
          </a:endParaRPr>
        </a:p>
      </dgm:t>
    </dgm:pt>
    <dgm:pt modelId="{E3C79446-5A88-4B9C-B0AB-F1C312B6E532}" type="parTrans" cxnId="{BF72E855-5D6A-430E-8270-BD52926EBD2A}">
      <dgm:prSet/>
      <dgm:spPr/>
      <dgm:t>
        <a:bodyPr/>
        <a:lstStyle/>
        <a:p>
          <a:endParaRPr lang="en-US"/>
        </a:p>
      </dgm:t>
    </dgm:pt>
    <dgm:pt modelId="{13670ACB-F3B0-4936-8F99-AE627E98EA28}" type="sibTrans" cxnId="{BF72E855-5D6A-430E-8270-BD52926EBD2A}">
      <dgm:prSet custT="1"/>
      <dgm:spPr/>
      <dgm:t>
        <a:bodyPr/>
        <a:lstStyle/>
        <a:p>
          <a:endParaRPr lang="en-US" sz="1100"/>
        </a:p>
      </dgm:t>
    </dgm:pt>
    <dgm:pt modelId="{98915BBE-54AA-4102-99C3-0BC34BC7F5FD}">
      <dgm:prSet custT="1"/>
      <dgm:spPr/>
      <dgm:t>
        <a:bodyPr/>
        <a:lstStyle/>
        <a:p>
          <a:r>
            <a:rPr lang="ru-RU" sz="1100" smtClean="0">
              <a:latin typeface="Arial" pitchFamily="34" charset="0"/>
              <a:cs typeface="Arial" pitchFamily="34" charset="0"/>
            </a:rPr>
            <a:t>стабилност препарата</a:t>
          </a:r>
          <a:endParaRPr lang="en-US" sz="1100" dirty="0" smtClean="0">
            <a:latin typeface="Arial" pitchFamily="34" charset="0"/>
            <a:cs typeface="Arial" pitchFamily="34" charset="0"/>
          </a:endParaRPr>
        </a:p>
      </dgm:t>
    </dgm:pt>
    <dgm:pt modelId="{537127FD-0CF3-47B4-992F-39B966F1C743}" type="parTrans" cxnId="{3CA2F0D0-F8D2-4CAA-8E87-79FE0A8BD7EC}">
      <dgm:prSet/>
      <dgm:spPr/>
      <dgm:t>
        <a:bodyPr/>
        <a:lstStyle/>
        <a:p>
          <a:endParaRPr lang="en-US"/>
        </a:p>
      </dgm:t>
    </dgm:pt>
    <dgm:pt modelId="{EE32BB69-96F6-4D1D-8E8C-E50F0EB2F93E}" type="sibTrans" cxnId="{3CA2F0D0-F8D2-4CAA-8E87-79FE0A8BD7EC}">
      <dgm:prSet custT="1"/>
      <dgm:spPr/>
      <dgm:t>
        <a:bodyPr/>
        <a:lstStyle/>
        <a:p>
          <a:endParaRPr lang="en-US" sz="1100"/>
        </a:p>
      </dgm:t>
    </dgm:pt>
    <dgm:pt modelId="{B60B694A-D4A6-477B-A153-F26AFFEAC455}">
      <dgm:prSet phldrT="[Text]" custT="1"/>
      <dgm:spPr/>
      <dgm:t>
        <a:bodyPr/>
        <a:lstStyle/>
        <a:p>
          <a:r>
            <a:rPr lang="en-US" sz="1100" dirty="0" err="1" smtClean="0">
              <a:latin typeface="Arial" pitchFamily="34" charset="0"/>
              <a:cs typeface="Arial" pitchFamily="34" charset="0"/>
            </a:rPr>
            <a:t>операције</a:t>
          </a:r>
          <a:r>
            <a:rPr lang="en-US" sz="1100" dirty="0" smtClean="0">
              <a:latin typeface="Arial" pitchFamily="34" charset="0"/>
              <a:cs typeface="Arial" pitchFamily="34" charset="0"/>
            </a:rPr>
            <a:t> и </a:t>
          </a:r>
          <a:r>
            <a:rPr lang="en-US" sz="1100" dirty="0" err="1" smtClean="0">
              <a:latin typeface="Arial" pitchFamily="34" charset="0"/>
              <a:cs typeface="Arial" pitchFamily="34" charset="0"/>
            </a:rPr>
            <a:t>производња</a:t>
          </a:r>
          <a:r>
            <a:rPr lang="en-US" sz="1100" dirty="0" smtClean="0">
              <a:latin typeface="Arial" pitchFamily="34" charset="0"/>
              <a:cs typeface="Arial" pitchFamily="34" charset="0"/>
            </a:rPr>
            <a:t> </a:t>
          </a:r>
          <a:endParaRPr lang="en-US" sz="1100" dirty="0">
            <a:latin typeface="Arial" pitchFamily="34" charset="0"/>
            <a:cs typeface="Arial" pitchFamily="34" charset="0"/>
          </a:endParaRPr>
        </a:p>
      </dgm:t>
    </dgm:pt>
    <dgm:pt modelId="{137C0348-9A90-4910-A93C-C99F50B38B5C}" type="parTrans" cxnId="{AF5A35B5-B832-4DF0-8295-CCDD813DABBF}">
      <dgm:prSet/>
      <dgm:spPr/>
      <dgm:t>
        <a:bodyPr/>
        <a:lstStyle/>
        <a:p>
          <a:endParaRPr lang="en-US"/>
        </a:p>
      </dgm:t>
    </dgm:pt>
    <dgm:pt modelId="{37A0091B-5A48-431C-90AB-F92C0800F481}" type="sibTrans" cxnId="{AF5A35B5-B832-4DF0-8295-CCDD813DABBF}">
      <dgm:prSet custT="1"/>
      <dgm:spPr/>
      <dgm:t>
        <a:bodyPr/>
        <a:lstStyle/>
        <a:p>
          <a:endParaRPr lang="en-US" sz="1100"/>
        </a:p>
      </dgm:t>
    </dgm:pt>
    <dgm:pt modelId="{70EE66AF-CDD0-4694-8772-517C0223A24A}" type="pres">
      <dgm:prSet presAssocID="{49CD507E-1425-4A42-B588-EB219FA7BB18}" presName="cycle" presStyleCnt="0">
        <dgm:presLayoutVars>
          <dgm:dir/>
          <dgm:resizeHandles val="exact"/>
        </dgm:presLayoutVars>
      </dgm:prSet>
      <dgm:spPr/>
      <dgm:t>
        <a:bodyPr/>
        <a:lstStyle/>
        <a:p>
          <a:endParaRPr lang="en-US"/>
        </a:p>
      </dgm:t>
    </dgm:pt>
    <dgm:pt modelId="{C72E4529-5D78-4842-9EF5-08E62B4908C5}" type="pres">
      <dgm:prSet presAssocID="{4DB6E767-8B67-4753-B29E-578853B4180A}" presName="node" presStyleLbl="node1" presStyleIdx="0" presStyleCnt="7">
        <dgm:presLayoutVars>
          <dgm:bulletEnabled val="1"/>
        </dgm:presLayoutVars>
      </dgm:prSet>
      <dgm:spPr/>
      <dgm:t>
        <a:bodyPr/>
        <a:lstStyle/>
        <a:p>
          <a:endParaRPr lang="en-US"/>
        </a:p>
      </dgm:t>
    </dgm:pt>
    <dgm:pt modelId="{0141A8B1-387D-4B7A-AA8A-10B00F890368}" type="pres">
      <dgm:prSet presAssocID="{280D80ED-BBFD-40DF-9747-030DC6180918}" presName="sibTrans" presStyleLbl="sibTrans2D1" presStyleIdx="0" presStyleCnt="7"/>
      <dgm:spPr/>
      <dgm:t>
        <a:bodyPr/>
        <a:lstStyle/>
        <a:p>
          <a:endParaRPr lang="en-US"/>
        </a:p>
      </dgm:t>
    </dgm:pt>
    <dgm:pt modelId="{99B34FA5-79D4-418C-A0D5-2309632EFD49}" type="pres">
      <dgm:prSet presAssocID="{280D80ED-BBFD-40DF-9747-030DC6180918}" presName="connectorText" presStyleLbl="sibTrans2D1" presStyleIdx="0" presStyleCnt="7"/>
      <dgm:spPr/>
      <dgm:t>
        <a:bodyPr/>
        <a:lstStyle/>
        <a:p>
          <a:endParaRPr lang="en-US"/>
        </a:p>
      </dgm:t>
    </dgm:pt>
    <dgm:pt modelId="{6AB02838-CF0F-4E98-A4FB-86130D99055A}" type="pres">
      <dgm:prSet presAssocID="{EDF17726-9452-45BF-8F67-2231703B2693}" presName="node" presStyleLbl="node1" presStyleIdx="1" presStyleCnt="7">
        <dgm:presLayoutVars>
          <dgm:bulletEnabled val="1"/>
        </dgm:presLayoutVars>
      </dgm:prSet>
      <dgm:spPr/>
      <dgm:t>
        <a:bodyPr/>
        <a:lstStyle/>
        <a:p>
          <a:endParaRPr lang="en-US"/>
        </a:p>
      </dgm:t>
    </dgm:pt>
    <dgm:pt modelId="{B88B1F49-0993-4634-9E2E-2328605BA07A}" type="pres">
      <dgm:prSet presAssocID="{C58DD8EB-BDB9-46D0-A325-618D6EF6BCD0}" presName="sibTrans" presStyleLbl="sibTrans2D1" presStyleIdx="1" presStyleCnt="7"/>
      <dgm:spPr/>
      <dgm:t>
        <a:bodyPr/>
        <a:lstStyle/>
        <a:p>
          <a:endParaRPr lang="en-US"/>
        </a:p>
      </dgm:t>
    </dgm:pt>
    <dgm:pt modelId="{FCB7CA44-B668-471D-92D0-E7919A9C4296}" type="pres">
      <dgm:prSet presAssocID="{C58DD8EB-BDB9-46D0-A325-618D6EF6BCD0}" presName="connectorText" presStyleLbl="sibTrans2D1" presStyleIdx="1" presStyleCnt="7"/>
      <dgm:spPr/>
      <dgm:t>
        <a:bodyPr/>
        <a:lstStyle/>
        <a:p>
          <a:endParaRPr lang="en-US"/>
        </a:p>
      </dgm:t>
    </dgm:pt>
    <dgm:pt modelId="{5FFAC932-7D62-45A8-BDB1-CD5BB56CD52B}" type="pres">
      <dgm:prSet presAssocID="{3AE9E086-BF7E-4BF2-B731-16CC5CFE7897}" presName="node" presStyleLbl="node1" presStyleIdx="2" presStyleCnt="7">
        <dgm:presLayoutVars>
          <dgm:bulletEnabled val="1"/>
        </dgm:presLayoutVars>
      </dgm:prSet>
      <dgm:spPr/>
      <dgm:t>
        <a:bodyPr/>
        <a:lstStyle/>
        <a:p>
          <a:endParaRPr lang="en-US"/>
        </a:p>
      </dgm:t>
    </dgm:pt>
    <dgm:pt modelId="{6DF84745-0848-4322-A33D-B18558A1EBC2}" type="pres">
      <dgm:prSet presAssocID="{C197EB12-81E0-48F4-944A-BCE8CE02EF99}" presName="sibTrans" presStyleLbl="sibTrans2D1" presStyleIdx="2" presStyleCnt="7"/>
      <dgm:spPr/>
      <dgm:t>
        <a:bodyPr/>
        <a:lstStyle/>
        <a:p>
          <a:endParaRPr lang="en-US"/>
        </a:p>
      </dgm:t>
    </dgm:pt>
    <dgm:pt modelId="{4A799B27-FA91-4ED1-BE3A-E48C6B722804}" type="pres">
      <dgm:prSet presAssocID="{C197EB12-81E0-48F4-944A-BCE8CE02EF99}" presName="connectorText" presStyleLbl="sibTrans2D1" presStyleIdx="2" presStyleCnt="7"/>
      <dgm:spPr/>
      <dgm:t>
        <a:bodyPr/>
        <a:lstStyle/>
        <a:p>
          <a:endParaRPr lang="en-US"/>
        </a:p>
      </dgm:t>
    </dgm:pt>
    <dgm:pt modelId="{5FBE272A-944C-414D-81B5-29CD371C569D}" type="pres">
      <dgm:prSet presAssocID="{3ECE097D-A064-4E2A-A44A-D68EBBF2B9D2}" presName="node" presStyleLbl="node1" presStyleIdx="3" presStyleCnt="7">
        <dgm:presLayoutVars>
          <dgm:bulletEnabled val="1"/>
        </dgm:presLayoutVars>
      </dgm:prSet>
      <dgm:spPr/>
      <dgm:t>
        <a:bodyPr/>
        <a:lstStyle/>
        <a:p>
          <a:endParaRPr lang="en-US"/>
        </a:p>
      </dgm:t>
    </dgm:pt>
    <dgm:pt modelId="{6B8B8BDC-91F3-4314-9E07-DAE15857670E}" type="pres">
      <dgm:prSet presAssocID="{27B0B93A-20D2-4465-A1DE-A77EA9135459}" presName="sibTrans" presStyleLbl="sibTrans2D1" presStyleIdx="3" presStyleCnt="7"/>
      <dgm:spPr/>
      <dgm:t>
        <a:bodyPr/>
        <a:lstStyle/>
        <a:p>
          <a:endParaRPr lang="en-US"/>
        </a:p>
      </dgm:t>
    </dgm:pt>
    <dgm:pt modelId="{19DFEDB4-4DBE-4A98-8872-845D48949B06}" type="pres">
      <dgm:prSet presAssocID="{27B0B93A-20D2-4465-A1DE-A77EA9135459}" presName="connectorText" presStyleLbl="sibTrans2D1" presStyleIdx="3" presStyleCnt="7"/>
      <dgm:spPr/>
      <dgm:t>
        <a:bodyPr/>
        <a:lstStyle/>
        <a:p>
          <a:endParaRPr lang="en-US"/>
        </a:p>
      </dgm:t>
    </dgm:pt>
    <dgm:pt modelId="{94385280-35DF-4985-AF73-F3412F1B36C3}" type="pres">
      <dgm:prSet presAssocID="{98915BBE-54AA-4102-99C3-0BC34BC7F5FD}" presName="node" presStyleLbl="node1" presStyleIdx="4" presStyleCnt="7">
        <dgm:presLayoutVars>
          <dgm:bulletEnabled val="1"/>
        </dgm:presLayoutVars>
      </dgm:prSet>
      <dgm:spPr/>
      <dgm:t>
        <a:bodyPr/>
        <a:lstStyle/>
        <a:p>
          <a:endParaRPr lang="en-US"/>
        </a:p>
      </dgm:t>
    </dgm:pt>
    <dgm:pt modelId="{2ADF636D-8ED8-410F-A935-8DC766913281}" type="pres">
      <dgm:prSet presAssocID="{EE32BB69-96F6-4D1D-8E8C-E50F0EB2F93E}" presName="sibTrans" presStyleLbl="sibTrans2D1" presStyleIdx="4" presStyleCnt="7"/>
      <dgm:spPr/>
      <dgm:t>
        <a:bodyPr/>
        <a:lstStyle/>
        <a:p>
          <a:endParaRPr lang="en-US"/>
        </a:p>
      </dgm:t>
    </dgm:pt>
    <dgm:pt modelId="{CA3E13F3-CC1F-4A88-A94D-3F9346764CB3}" type="pres">
      <dgm:prSet presAssocID="{EE32BB69-96F6-4D1D-8E8C-E50F0EB2F93E}" presName="connectorText" presStyleLbl="sibTrans2D1" presStyleIdx="4" presStyleCnt="7"/>
      <dgm:spPr/>
      <dgm:t>
        <a:bodyPr/>
        <a:lstStyle/>
        <a:p>
          <a:endParaRPr lang="en-US"/>
        </a:p>
      </dgm:t>
    </dgm:pt>
    <dgm:pt modelId="{7F0FDF48-D762-4CF8-88F1-31B7BB2637D4}" type="pres">
      <dgm:prSet presAssocID="{C960DBEC-2ED6-4727-90E9-3020485981CB}" presName="node" presStyleLbl="node1" presStyleIdx="5" presStyleCnt="7" custScaleX="124543" custScaleY="103246">
        <dgm:presLayoutVars>
          <dgm:bulletEnabled val="1"/>
        </dgm:presLayoutVars>
      </dgm:prSet>
      <dgm:spPr/>
      <dgm:t>
        <a:bodyPr/>
        <a:lstStyle/>
        <a:p>
          <a:endParaRPr lang="en-US"/>
        </a:p>
      </dgm:t>
    </dgm:pt>
    <dgm:pt modelId="{A290A9F5-F609-47FB-B94B-13DB1C067DF5}" type="pres">
      <dgm:prSet presAssocID="{13670ACB-F3B0-4936-8F99-AE627E98EA28}" presName="sibTrans" presStyleLbl="sibTrans2D1" presStyleIdx="5" presStyleCnt="7"/>
      <dgm:spPr/>
      <dgm:t>
        <a:bodyPr/>
        <a:lstStyle/>
        <a:p>
          <a:endParaRPr lang="en-US"/>
        </a:p>
      </dgm:t>
    </dgm:pt>
    <dgm:pt modelId="{40EF4B67-E9E1-4A6A-93D3-09F1AC6B3ECD}" type="pres">
      <dgm:prSet presAssocID="{13670ACB-F3B0-4936-8F99-AE627E98EA28}" presName="connectorText" presStyleLbl="sibTrans2D1" presStyleIdx="5" presStyleCnt="7"/>
      <dgm:spPr/>
      <dgm:t>
        <a:bodyPr/>
        <a:lstStyle/>
        <a:p>
          <a:endParaRPr lang="en-US"/>
        </a:p>
      </dgm:t>
    </dgm:pt>
    <dgm:pt modelId="{B23F12D6-7EF0-4345-9FBA-2507275B6F88}" type="pres">
      <dgm:prSet presAssocID="{B60B694A-D4A6-477B-A153-F26AFFEAC455}" presName="node" presStyleLbl="node1" presStyleIdx="6" presStyleCnt="7" custScaleX="124578" custScaleY="105526">
        <dgm:presLayoutVars>
          <dgm:bulletEnabled val="1"/>
        </dgm:presLayoutVars>
      </dgm:prSet>
      <dgm:spPr/>
      <dgm:t>
        <a:bodyPr/>
        <a:lstStyle/>
        <a:p>
          <a:endParaRPr lang="en-US"/>
        </a:p>
      </dgm:t>
    </dgm:pt>
    <dgm:pt modelId="{878B7BCC-FB2C-45C8-AA4A-5822587EAB1B}" type="pres">
      <dgm:prSet presAssocID="{37A0091B-5A48-431C-90AB-F92C0800F481}" presName="sibTrans" presStyleLbl="sibTrans2D1" presStyleIdx="6" presStyleCnt="7"/>
      <dgm:spPr/>
      <dgm:t>
        <a:bodyPr/>
        <a:lstStyle/>
        <a:p>
          <a:endParaRPr lang="en-US"/>
        </a:p>
      </dgm:t>
    </dgm:pt>
    <dgm:pt modelId="{7FF4D5C9-5CAF-4E31-8D1B-1227BDE27BD1}" type="pres">
      <dgm:prSet presAssocID="{37A0091B-5A48-431C-90AB-F92C0800F481}" presName="connectorText" presStyleLbl="sibTrans2D1" presStyleIdx="6" presStyleCnt="7"/>
      <dgm:spPr/>
      <dgm:t>
        <a:bodyPr/>
        <a:lstStyle/>
        <a:p>
          <a:endParaRPr lang="en-US"/>
        </a:p>
      </dgm:t>
    </dgm:pt>
  </dgm:ptLst>
  <dgm:cxnLst>
    <dgm:cxn modelId="{AF5A35B5-B832-4DF0-8295-CCDD813DABBF}" srcId="{49CD507E-1425-4A42-B588-EB219FA7BB18}" destId="{B60B694A-D4A6-477B-A153-F26AFFEAC455}" srcOrd="6" destOrd="0" parTransId="{137C0348-9A90-4910-A93C-C99F50B38B5C}" sibTransId="{37A0091B-5A48-431C-90AB-F92C0800F481}"/>
    <dgm:cxn modelId="{9417A517-401A-496F-8CB6-C6CA0D9CFCEF}" type="presOf" srcId="{49CD507E-1425-4A42-B588-EB219FA7BB18}" destId="{70EE66AF-CDD0-4694-8772-517C0223A24A}" srcOrd="0" destOrd="0" presId="urn:microsoft.com/office/officeart/2005/8/layout/cycle2"/>
    <dgm:cxn modelId="{78B801F5-01CC-4D08-9227-97FECF6C2DD8}" type="presOf" srcId="{280D80ED-BBFD-40DF-9747-030DC6180918}" destId="{99B34FA5-79D4-418C-A0D5-2309632EFD49}" srcOrd="1" destOrd="0" presId="urn:microsoft.com/office/officeart/2005/8/layout/cycle2"/>
    <dgm:cxn modelId="{B2130CDD-DD37-4304-9167-14290C9EB88E}" type="presOf" srcId="{37A0091B-5A48-431C-90AB-F92C0800F481}" destId="{878B7BCC-FB2C-45C8-AA4A-5822587EAB1B}" srcOrd="0" destOrd="0" presId="urn:microsoft.com/office/officeart/2005/8/layout/cycle2"/>
    <dgm:cxn modelId="{FBB1E1EF-DBAB-4C1E-A301-5DA9ED016182}" type="presOf" srcId="{C197EB12-81E0-48F4-944A-BCE8CE02EF99}" destId="{6DF84745-0848-4322-A33D-B18558A1EBC2}" srcOrd="0" destOrd="0" presId="urn:microsoft.com/office/officeart/2005/8/layout/cycle2"/>
    <dgm:cxn modelId="{BF72E855-5D6A-430E-8270-BD52926EBD2A}" srcId="{49CD507E-1425-4A42-B588-EB219FA7BB18}" destId="{C960DBEC-2ED6-4727-90E9-3020485981CB}" srcOrd="5" destOrd="0" parTransId="{E3C79446-5A88-4B9C-B0AB-F1C312B6E532}" sibTransId="{13670ACB-F3B0-4936-8F99-AE627E98EA28}"/>
    <dgm:cxn modelId="{284002B1-A29F-4E09-A7B3-55E8570AF658}" srcId="{49CD507E-1425-4A42-B588-EB219FA7BB18}" destId="{3AE9E086-BF7E-4BF2-B731-16CC5CFE7897}" srcOrd="2" destOrd="0" parTransId="{581A0BCD-6E27-44CD-A732-56802A1ABA2D}" sibTransId="{C197EB12-81E0-48F4-944A-BCE8CE02EF99}"/>
    <dgm:cxn modelId="{3B7B7AB8-F832-4720-9E24-2D340EC5E3D7}" srcId="{49CD507E-1425-4A42-B588-EB219FA7BB18}" destId="{4DB6E767-8B67-4753-B29E-578853B4180A}" srcOrd="0" destOrd="0" parTransId="{8C5A9DFA-110D-4256-983B-2AEAD62B533B}" sibTransId="{280D80ED-BBFD-40DF-9747-030DC6180918}"/>
    <dgm:cxn modelId="{70B79ABA-0D26-472D-86D8-C2E1B36BAC50}" type="presOf" srcId="{B60B694A-D4A6-477B-A153-F26AFFEAC455}" destId="{B23F12D6-7EF0-4345-9FBA-2507275B6F88}" srcOrd="0" destOrd="0" presId="urn:microsoft.com/office/officeart/2005/8/layout/cycle2"/>
    <dgm:cxn modelId="{A14E067D-F854-45BD-90F3-1F3903598C32}" srcId="{49CD507E-1425-4A42-B588-EB219FA7BB18}" destId="{EDF17726-9452-45BF-8F67-2231703B2693}" srcOrd="1" destOrd="0" parTransId="{493F73E9-B317-42DE-94BA-2A388AA4A361}" sibTransId="{C58DD8EB-BDB9-46D0-A325-618D6EF6BCD0}"/>
    <dgm:cxn modelId="{69E9765A-025D-4A19-B142-3B6FBE7A35C4}" type="presOf" srcId="{27B0B93A-20D2-4465-A1DE-A77EA9135459}" destId="{19DFEDB4-4DBE-4A98-8872-845D48949B06}" srcOrd="1" destOrd="0" presId="urn:microsoft.com/office/officeart/2005/8/layout/cycle2"/>
    <dgm:cxn modelId="{AAC1B781-9809-4050-B7A0-57A85320A1E8}" type="presOf" srcId="{3AE9E086-BF7E-4BF2-B731-16CC5CFE7897}" destId="{5FFAC932-7D62-45A8-BDB1-CD5BB56CD52B}" srcOrd="0" destOrd="0" presId="urn:microsoft.com/office/officeart/2005/8/layout/cycle2"/>
    <dgm:cxn modelId="{160B2C3C-22CF-4005-B7E4-AA76704E26F3}" type="presOf" srcId="{37A0091B-5A48-431C-90AB-F92C0800F481}" destId="{7FF4D5C9-5CAF-4E31-8D1B-1227BDE27BD1}" srcOrd="1" destOrd="0" presId="urn:microsoft.com/office/officeart/2005/8/layout/cycle2"/>
    <dgm:cxn modelId="{D5CFA40E-1A47-4DCB-B4A6-EDCF0D748262}" type="presOf" srcId="{27B0B93A-20D2-4465-A1DE-A77EA9135459}" destId="{6B8B8BDC-91F3-4314-9E07-DAE15857670E}" srcOrd="0" destOrd="0" presId="urn:microsoft.com/office/officeart/2005/8/layout/cycle2"/>
    <dgm:cxn modelId="{F11B31B1-36CF-43AE-98D2-7D5258357A38}" type="presOf" srcId="{13670ACB-F3B0-4936-8F99-AE627E98EA28}" destId="{A290A9F5-F609-47FB-B94B-13DB1C067DF5}" srcOrd="0" destOrd="0" presId="urn:microsoft.com/office/officeart/2005/8/layout/cycle2"/>
    <dgm:cxn modelId="{8912FEC0-F2CB-4171-8C3E-B2B514FE3350}" type="presOf" srcId="{4DB6E767-8B67-4753-B29E-578853B4180A}" destId="{C72E4529-5D78-4842-9EF5-08E62B4908C5}" srcOrd="0" destOrd="0" presId="urn:microsoft.com/office/officeart/2005/8/layout/cycle2"/>
    <dgm:cxn modelId="{CEAEEB43-DCCE-4338-A80A-B8AB2DE4B57F}" srcId="{49CD507E-1425-4A42-B588-EB219FA7BB18}" destId="{3ECE097D-A064-4E2A-A44A-D68EBBF2B9D2}" srcOrd="3" destOrd="0" parTransId="{431B5F47-9CA9-4AB2-A029-B07DA0E7BDFD}" sibTransId="{27B0B93A-20D2-4465-A1DE-A77EA9135459}"/>
    <dgm:cxn modelId="{0AA706CE-6AFE-4C4F-8E78-82BE12E1620E}" type="presOf" srcId="{C58DD8EB-BDB9-46D0-A325-618D6EF6BCD0}" destId="{B88B1F49-0993-4634-9E2E-2328605BA07A}" srcOrd="0" destOrd="0" presId="urn:microsoft.com/office/officeart/2005/8/layout/cycle2"/>
    <dgm:cxn modelId="{F423FD33-7359-4219-BE76-5A92E526FF26}" type="presOf" srcId="{C197EB12-81E0-48F4-944A-BCE8CE02EF99}" destId="{4A799B27-FA91-4ED1-BE3A-E48C6B722804}" srcOrd="1" destOrd="0" presId="urn:microsoft.com/office/officeart/2005/8/layout/cycle2"/>
    <dgm:cxn modelId="{8BD1FFE2-F791-42C7-97A8-6298D5DB76A8}" type="presOf" srcId="{3ECE097D-A064-4E2A-A44A-D68EBBF2B9D2}" destId="{5FBE272A-944C-414D-81B5-29CD371C569D}" srcOrd="0" destOrd="0" presId="urn:microsoft.com/office/officeart/2005/8/layout/cycle2"/>
    <dgm:cxn modelId="{96A9779A-1B99-4DDD-BBB0-D3D154FA88B6}" type="presOf" srcId="{C58DD8EB-BDB9-46D0-A325-618D6EF6BCD0}" destId="{FCB7CA44-B668-471D-92D0-E7919A9C4296}" srcOrd="1" destOrd="0" presId="urn:microsoft.com/office/officeart/2005/8/layout/cycle2"/>
    <dgm:cxn modelId="{08E0F0AF-561A-4EC5-88E3-D5BC7464ACEE}" type="presOf" srcId="{EE32BB69-96F6-4D1D-8E8C-E50F0EB2F93E}" destId="{CA3E13F3-CC1F-4A88-A94D-3F9346764CB3}" srcOrd="1" destOrd="0" presId="urn:microsoft.com/office/officeart/2005/8/layout/cycle2"/>
    <dgm:cxn modelId="{CB6D2C18-3DB2-49C1-A014-70669CEF7B5A}" type="presOf" srcId="{280D80ED-BBFD-40DF-9747-030DC6180918}" destId="{0141A8B1-387D-4B7A-AA8A-10B00F890368}" srcOrd="0" destOrd="0" presId="urn:microsoft.com/office/officeart/2005/8/layout/cycle2"/>
    <dgm:cxn modelId="{6E3E92D9-4E0D-4405-9659-0493C7A4F12A}" type="presOf" srcId="{13670ACB-F3B0-4936-8F99-AE627E98EA28}" destId="{40EF4B67-E9E1-4A6A-93D3-09F1AC6B3ECD}" srcOrd="1" destOrd="0" presId="urn:microsoft.com/office/officeart/2005/8/layout/cycle2"/>
    <dgm:cxn modelId="{3CA2F0D0-F8D2-4CAA-8E87-79FE0A8BD7EC}" srcId="{49CD507E-1425-4A42-B588-EB219FA7BB18}" destId="{98915BBE-54AA-4102-99C3-0BC34BC7F5FD}" srcOrd="4" destOrd="0" parTransId="{537127FD-0CF3-47B4-992F-39B966F1C743}" sibTransId="{EE32BB69-96F6-4D1D-8E8C-E50F0EB2F93E}"/>
    <dgm:cxn modelId="{6C279392-FD60-4F37-AA6C-7E9A716788E8}" type="presOf" srcId="{EE32BB69-96F6-4D1D-8E8C-E50F0EB2F93E}" destId="{2ADF636D-8ED8-410F-A935-8DC766913281}" srcOrd="0" destOrd="0" presId="urn:microsoft.com/office/officeart/2005/8/layout/cycle2"/>
    <dgm:cxn modelId="{BE90D73C-DAFD-402B-A5BD-C6192C760F2C}" type="presOf" srcId="{98915BBE-54AA-4102-99C3-0BC34BC7F5FD}" destId="{94385280-35DF-4985-AF73-F3412F1B36C3}" srcOrd="0" destOrd="0" presId="urn:microsoft.com/office/officeart/2005/8/layout/cycle2"/>
    <dgm:cxn modelId="{6AC3AC9F-6B03-46DC-8C1B-B33E24DA00F1}" type="presOf" srcId="{C960DBEC-2ED6-4727-90E9-3020485981CB}" destId="{7F0FDF48-D762-4CF8-88F1-31B7BB2637D4}" srcOrd="0" destOrd="0" presId="urn:microsoft.com/office/officeart/2005/8/layout/cycle2"/>
    <dgm:cxn modelId="{93BB7039-346C-4018-A43E-31D2213EA805}" type="presOf" srcId="{EDF17726-9452-45BF-8F67-2231703B2693}" destId="{6AB02838-CF0F-4E98-A4FB-86130D99055A}" srcOrd="0" destOrd="0" presId="urn:microsoft.com/office/officeart/2005/8/layout/cycle2"/>
    <dgm:cxn modelId="{04E269EA-D0E3-43A8-B290-CD7E3CAD36B5}" type="presParOf" srcId="{70EE66AF-CDD0-4694-8772-517C0223A24A}" destId="{C72E4529-5D78-4842-9EF5-08E62B4908C5}" srcOrd="0" destOrd="0" presId="urn:microsoft.com/office/officeart/2005/8/layout/cycle2"/>
    <dgm:cxn modelId="{A57BAE44-FEE2-4728-822F-8AD8D90A77B6}" type="presParOf" srcId="{70EE66AF-CDD0-4694-8772-517C0223A24A}" destId="{0141A8B1-387D-4B7A-AA8A-10B00F890368}" srcOrd="1" destOrd="0" presId="urn:microsoft.com/office/officeart/2005/8/layout/cycle2"/>
    <dgm:cxn modelId="{26708F83-9E1E-4B5A-9CD1-558400B6662D}" type="presParOf" srcId="{0141A8B1-387D-4B7A-AA8A-10B00F890368}" destId="{99B34FA5-79D4-418C-A0D5-2309632EFD49}" srcOrd="0" destOrd="0" presId="urn:microsoft.com/office/officeart/2005/8/layout/cycle2"/>
    <dgm:cxn modelId="{BF763CC9-2BE6-4E95-9F35-BAE370F896D0}" type="presParOf" srcId="{70EE66AF-CDD0-4694-8772-517C0223A24A}" destId="{6AB02838-CF0F-4E98-A4FB-86130D99055A}" srcOrd="2" destOrd="0" presId="urn:microsoft.com/office/officeart/2005/8/layout/cycle2"/>
    <dgm:cxn modelId="{DE161B18-CFD9-4452-8EE7-D3D14CDD8EB3}" type="presParOf" srcId="{70EE66AF-CDD0-4694-8772-517C0223A24A}" destId="{B88B1F49-0993-4634-9E2E-2328605BA07A}" srcOrd="3" destOrd="0" presId="urn:microsoft.com/office/officeart/2005/8/layout/cycle2"/>
    <dgm:cxn modelId="{A993B962-1560-4CD7-B0B8-858F144AF9B6}" type="presParOf" srcId="{B88B1F49-0993-4634-9E2E-2328605BA07A}" destId="{FCB7CA44-B668-471D-92D0-E7919A9C4296}" srcOrd="0" destOrd="0" presId="urn:microsoft.com/office/officeart/2005/8/layout/cycle2"/>
    <dgm:cxn modelId="{EC4EE37A-490E-49DF-9B1F-7C367E3B4418}" type="presParOf" srcId="{70EE66AF-CDD0-4694-8772-517C0223A24A}" destId="{5FFAC932-7D62-45A8-BDB1-CD5BB56CD52B}" srcOrd="4" destOrd="0" presId="urn:microsoft.com/office/officeart/2005/8/layout/cycle2"/>
    <dgm:cxn modelId="{4A471DFD-982A-44B5-AB26-D60B67543E09}" type="presParOf" srcId="{70EE66AF-CDD0-4694-8772-517C0223A24A}" destId="{6DF84745-0848-4322-A33D-B18558A1EBC2}" srcOrd="5" destOrd="0" presId="urn:microsoft.com/office/officeart/2005/8/layout/cycle2"/>
    <dgm:cxn modelId="{07B10A43-1D45-4B3A-8866-3CE2D178400B}" type="presParOf" srcId="{6DF84745-0848-4322-A33D-B18558A1EBC2}" destId="{4A799B27-FA91-4ED1-BE3A-E48C6B722804}" srcOrd="0" destOrd="0" presId="urn:microsoft.com/office/officeart/2005/8/layout/cycle2"/>
    <dgm:cxn modelId="{1E611216-A213-4FAD-AE67-538770DE6B52}" type="presParOf" srcId="{70EE66AF-CDD0-4694-8772-517C0223A24A}" destId="{5FBE272A-944C-414D-81B5-29CD371C569D}" srcOrd="6" destOrd="0" presId="urn:microsoft.com/office/officeart/2005/8/layout/cycle2"/>
    <dgm:cxn modelId="{58916D16-D51F-4210-9526-3F83555FE5A8}" type="presParOf" srcId="{70EE66AF-CDD0-4694-8772-517C0223A24A}" destId="{6B8B8BDC-91F3-4314-9E07-DAE15857670E}" srcOrd="7" destOrd="0" presId="urn:microsoft.com/office/officeart/2005/8/layout/cycle2"/>
    <dgm:cxn modelId="{AED96AED-F4C4-4033-A296-0551975CB444}" type="presParOf" srcId="{6B8B8BDC-91F3-4314-9E07-DAE15857670E}" destId="{19DFEDB4-4DBE-4A98-8872-845D48949B06}" srcOrd="0" destOrd="0" presId="urn:microsoft.com/office/officeart/2005/8/layout/cycle2"/>
    <dgm:cxn modelId="{016DF944-412F-4A72-89A9-3E9C7FD41729}" type="presParOf" srcId="{70EE66AF-CDD0-4694-8772-517C0223A24A}" destId="{94385280-35DF-4985-AF73-F3412F1B36C3}" srcOrd="8" destOrd="0" presId="urn:microsoft.com/office/officeart/2005/8/layout/cycle2"/>
    <dgm:cxn modelId="{4A409CBD-619D-4226-9F43-C9669EA641A3}" type="presParOf" srcId="{70EE66AF-CDD0-4694-8772-517C0223A24A}" destId="{2ADF636D-8ED8-410F-A935-8DC766913281}" srcOrd="9" destOrd="0" presId="urn:microsoft.com/office/officeart/2005/8/layout/cycle2"/>
    <dgm:cxn modelId="{379E5965-6B04-4D59-8263-64495AB304BC}" type="presParOf" srcId="{2ADF636D-8ED8-410F-A935-8DC766913281}" destId="{CA3E13F3-CC1F-4A88-A94D-3F9346764CB3}" srcOrd="0" destOrd="0" presId="urn:microsoft.com/office/officeart/2005/8/layout/cycle2"/>
    <dgm:cxn modelId="{B504FB72-65D7-45F6-B906-E9C6897992DE}" type="presParOf" srcId="{70EE66AF-CDD0-4694-8772-517C0223A24A}" destId="{7F0FDF48-D762-4CF8-88F1-31B7BB2637D4}" srcOrd="10" destOrd="0" presId="urn:microsoft.com/office/officeart/2005/8/layout/cycle2"/>
    <dgm:cxn modelId="{907736F2-176C-4783-A620-E7663A84B2E7}" type="presParOf" srcId="{70EE66AF-CDD0-4694-8772-517C0223A24A}" destId="{A290A9F5-F609-47FB-B94B-13DB1C067DF5}" srcOrd="11" destOrd="0" presId="urn:microsoft.com/office/officeart/2005/8/layout/cycle2"/>
    <dgm:cxn modelId="{93A14B7B-2B8A-4329-9AA9-4A4CE27439E1}" type="presParOf" srcId="{A290A9F5-F609-47FB-B94B-13DB1C067DF5}" destId="{40EF4B67-E9E1-4A6A-93D3-09F1AC6B3ECD}" srcOrd="0" destOrd="0" presId="urn:microsoft.com/office/officeart/2005/8/layout/cycle2"/>
    <dgm:cxn modelId="{15498E4F-2B47-4BA2-892F-9A5867D14120}" type="presParOf" srcId="{70EE66AF-CDD0-4694-8772-517C0223A24A}" destId="{B23F12D6-7EF0-4345-9FBA-2507275B6F88}" srcOrd="12" destOrd="0" presId="urn:microsoft.com/office/officeart/2005/8/layout/cycle2"/>
    <dgm:cxn modelId="{BED072EE-097E-4208-B7E2-CBBE6FA8613C}" type="presParOf" srcId="{70EE66AF-CDD0-4694-8772-517C0223A24A}" destId="{878B7BCC-FB2C-45C8-AA4A-5822587EAB1B}" srcOrd="13" destOrd="0" presId="urn:microsoft.com/office/officeart/2005/8/layout/cycle2"/>
    <dgm:cxn modelId="{0891A04C-4C3F-4B75-BF68-BFC406F909F4}" type="presParOf" srcId="{878B7BCC-FB2C-45C8-AA4A-5822587EAB1B}" destId="{7FF4D5C9-5CAF-4E31-8D1B-1227BDE27BD1}"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9D53A6F-FB0E-460D-8E60-F7C4610D4D22}">
      <dsp:nvSpPr>
        <dsp:cNvPr id="0" name=""/>
        <dsp:cNvSpPr/>
      </dsp:nvSpPr>
      <dsp:spPr>
        <a:xfrm>
          <a:off x="0" y="290051"/>
          <a:ext cx="777686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A1AF81-48EA-4D3D-8904-70CFBB9F0FE2}">
      <dsp:nvSpPr>
        <dsp:cNvPr id="0" name=""/>
        <dsp:cNvSpPr/>
      </dsp:nvSpPr>
      <dsp:spPr>
        <a:xfrm>
          <a:off x="388843" y="83411"/>
          <a:ext cx="5443804"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63" tIns="0" rIns="205763" bIns="0" numCol="1" spcCol="1270" anchor="ctr" anchorCtr="0">
          <a:noAutofit/>
        </a:bodyPr>
        <a:lstStyle/>
        <a:p>
          <a:pPr lvl="0" algn="l" defTabSz="622300">
            <a:lnSpc>
              <a:spcPct val="90000"/>
            </a:lnSpc>
            <a:spcBef>
              <a:spcPct val="0"/>
            </a:spcBef>
            <a:spcAft>
              <a:spcPct val="35000"/>
            </a:spcAft>
          </a:pPr>
          <a:r>
            <a:rPr lang="ru-RU" sz="1400" kern="1200" dirty="0" smtClean="0">
              <a:latin typeface="Arial" pitchFamily="34" charset="0"/>
              <a:cs typeface="Arial" pitchFamily="34" charset="0"/>
            </a:rPr>
            <a:t>дифинисање врсте производа</a:t>
          </a:r>
          <a:endParaRPr lang="en-US" sz="1400" kern="1200" dirty="0">
            <a:latin typeface="Arial" pitchFamily="34" charset="0"/>
            <a:cs typeface="Arial" pitchFamily="34" charset="0"/>
          </a:endParaRPr>
        </a:p>
      </dsp:txBody>
      <dsp:txXfrm>
        <a:off x="388843" y="83411"/>
        <a:ext cx="5443804" cy="413280"/>
      </dsp:txXfrm>
    </dsp:sp>
    <dsp:sp modelId="{7898E7C4-1087-47DE-9339-3B30F91F19AA}">
      <dsp:nvSpPr>
        <dsp:cNvPr id="0" name=""/>
        <dsp:cNvSpPr/>
      </dsp:nvSpPr>
      <dsp:spPr>
        <a:xfrm>
          <a:off x="0" y="925091"/>
          <a:ext cx="777686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E84849-C1E1-4717-8EEF-0F9B7DBF0349}">
      <dsp:nvSpPr>
        <dsp:cNvPr id="0" name=""/>
        <dsp:cNvSpPr/>
      </dsp:nvSpPr>
      <dsp:spPr>
        <a:xfrm>
          <a:off x="388843" y="718451"/>
          <a:ext cx="5443804"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63" tIns="0" rIns="205763" bIns="0" numCol="1" spcCol="1270" anchor="ctr" anchorCtr="0">
          <a:noAutofit/>
        </a:bodyPr>
        <a:lstStyle/>
        <a:p>
          <a:pPr lvl="0" algn="l" defTabSz="622300">
            <a:lnSpc>
              <a:spcPct val="90000"/>
            </a:lnSpc>
            <a:spcBef>
              <a:spcPct val="0"/>
            </a:spcBef>
            <a:spcAft>
              <a:spcPct val="35000"/>
            </a:spcAft>
          </a:pPr>
          <a:r>
            <a:rPr lang="ru-RU" sz="1400" kern="1200" dirty="0" smtClean="0">
              <a:latin typeface="Arial" pitchFamily="34" charset="0"/>
              <a:cs typeface="Arial" pitchFamily="34" charset="0"/>
            </a:rPr>
            <a:t>прикупљање </a:t>
          </a:r>
          <a:r>
            <a:rPr lang="ru-RU" sz="1400" kern="1200" dirty="0" smtClean="0">
              <a:latin typeface="Arial" pitchFamily="34" charset="0"/>
              <a:cs typeface="Arial" pitchFamily="34" charset="0"/>
            </a:rPr>
            <a:t>рел</a:t>
          </a:r>
          <a:r>
            <a:rPr lang="en-US" sz="1400" kern="1200" dirty="0" smtClean="0">
              <a:latin typeface="Arial" pitchFamily="34" charset="0"/>
              <a:cs typeface="Arial" pitchFamily="34" charset="0"/>
            </a:rPr>
            <a:t>e</a:t>
          </a:r>
          <a:r>
            <a:rPr lang="ru-RU" sz="1400" kern="1200" dirty="0" smtClean="0">
              <a:latin typeface="Arial" pitchFamily="34" charset="0"/>
              <a:cs typeface="Arial" pitchFamily="34" charset="0"/>
            </a:rPr>
            <a:t>вантне </a:t>
          </a:r>
          <a:r>
            <a:rPr lang="ru-RU" sz="1400" kern="1200" dirty="0" smtClean="0">
              <a:latin typeface="Arial" pitchFamily="34" charset="0"/>
              <a:cs typeface="Arial" pitchFamily="34" charset="0"/>
            </a:rPr>
            <a:t>литературе </a:t>
          </a:r>
          <a:endParaRPr lang="en-US" sz="1400" kern="1200" dirty="0">
            <a:latin typeface="Arial" pitchFamily="34" charset="0"/>
            <a:cs typeface="Arial" pitchFamily="34" charset="0"/>
          </a:endParaRPr>
        </a:p>
      </dsp:txBody>
      <dsp:txXfrm>
        <a:off x="388843" y="718451"/>
        <a:ext cx="5443804" cy="413280"/>
      </dsp:txXfrm>
    </dsp:sp>
    <dsp:sp modelId="{2BEDD1AF-AF25-440C-A33F-DDE72C5A5757}">
      <dsp:nvSpPr>
        <dsp:cNvPr id="0" name=""/>
        <dsp:cNvSpPr/>
      </dsp:nvSpPr>
      <dsp:spPr>
        <a:xfrm>
          <a:off x="0" y="1560131"/>
          <a:ext cx="777686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7C04103-C5CF-4FE3-AC6A-8A43B472E657}">
      <dsp:nvSpPr>
        <dsp:cNvPr id="0" name=""/>
        <dsp:cNvSpPr/>
      </dsp:nvSpPr>
      <dsp:spPr>
        <a:xfrm>
          <a:off x="388843" y="1353492"/>
          <a:ext cx="5443804"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63" tIns="0" rIns="205763" bIns="0" numCol="1" spcCol="1270" anchor="ctr" anchorCtr="0">
          <a:noAutofit/>
        </a:bodyPr>
        <a:lstStyle/>
        <a:p>
          <a:pPr lvl="0" algn="l" defTabSz="622300">
            <a:lnSpc>
              <a:spcPct val="90000"/>
            </a:lnSpc>
            <a:spcBef>
              <a:spcPct val="0"/>
            </a:spcBef>
            <a:spcAft>
              <a:spcPct val="35000"/>
            </a:spcAft>
          </a:pPr>
          <a:r>
            <a:rPr lang="ru-RU" sz="1400" kern="1200" dirty="0" smtClean="0">
              <a:latin typeface="Arial" pitchFamily="34" charset="0"/>
              <a:cs typeface="Arial" pitchFamily="34" charset="0"/>
            </a:rPr>
            <a:t>процена функционалности и безбедности сировина </a:t>
          </a:r>
          <a:endParaRPr lang="en-US" sz="1400" kern="1200" dirty="0">
            <a:latin typeface="Arial" pitchFamily="34" charset="0"/>
            <a:cs typeface="Arial" pitchFamily="34" charset="0"/>
          </a:endParaRPr>
        </a:p>
      </dsp:txBody>
      <dsp:txXfrm>
        <a:off x="388843" y="1353492"/>
        <a:ext cx="5443804" cy="413280"/>
      </dsp:txXfrm>
    </dsp:sp>
    <dsp:sp modelId="{251713A3-E3D0-4008-98F2-C64E66027987}">
      <dsp:nvSpPr>
        <dsp:cNvPr id="0" name=""/>
        <dsp:cNvSpPr/>
      </dsp:nvSpPr>
      <dsp:spPr>
        <a:xfrm>
          <a:off x="0" y="2195172"/>
          <a:ext cx="777686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A4AC5B-06D0-45A5-9714-697E24BAFB0A}">
      <dsp:nvSpPr>
        <dsp:cNvPr id="0" name=""/>
        <dsp:cNvSpPr/>
      </dsp:nvSpPr>
      <dsp:spPr>
        <a:xfrm>
          <a:off x="388843" y="1988532"/>
          <a:ext cx="5443804"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63" tIns="0" rIns="205763" bIns="0" numCol="1" spcCol="1270" anchor="ctr" anchorCtr="0">
          <a:noAutofit/>
        </a:bodyPr>
        <a:lstStyle/>
        <a:p>
          <a:pPr lvl="0" algn="l" defTabSz="622300">
            <a:lnSpc>
              <a:spcPct val="90000"/>
            </a:lnSpc>
            <a:spcBef>
              <a:spcPct val="0"/>
            </a:spcBef>
            <a:spcAft>
              <a:spcPct val="35000"/>
            </a:spcAft>
          </a:pPr>
          <a:r>
            <a:rPr lang="ru-RU" sz="1400" kern="1200" dirty="0" smtClean="0">
              <a:latin typeface="Arial" pitchFamily="34" charset="0"/>
              <a:cs typeface="Arial" pitchFamily="34" charset="0"/>
            </a:rPr>
            <a:t>процена стабилности и функционалности препарата</a:t>
          </a:r>
          <a:endParaRPr lang="en-US" sz="1400" kern="1200" dirty="0">
            <a:latin typeface="Arial" pitchFamily="34" charset="0"/>
            <a:cs typeface="Arial" pitchFamily="34" charset="0"/>
          </a:endParaRPr>
        </a:p>
      </dsp:txBody>
      <dsp:txXfrm>
        <a:off x="388843" y="1988532"/>
        <a:ext cx="5443804" cy="413280"/>
      </dsp:txXfrm>
    </dsp:sp>
    <dsp:sp modelId="{4565EA62-DBA8-424D-93D3-E1CA55617BAB}">
      <dsp:nvSpPr>
        <dsp:cNvPr id="0" name=""/>
        <dsp:cNvSpPr/>
      </dsp:nvSpPr>
      <dsp:spPr>
        <a:xfrm>
          <a:off x="0" y="2830212"/>
          <a:ext cx="777686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407A10-7408-44FB-A785-22566DABEC06}">
      <dsp:nvSpPr>
        <dsp:cNvPr id="0" name=""/>
        <dsp:cNvSpPr/>
      </dsp:nvSpPr>
      <dsp:spPr>
        <a:xfrm>
          <a:off x="388843" y="2623572"/>
          <a:ext cx="5443804"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63" tIns="0" rIns="205763" bIns="0" numCol="1" spcCol="1270" anchor="ctr" anchorCtr="0">
          <a:noAutofit/>
        </a:bodyPr>
        <a:lstStyle/>
        <a:p>
          <a:pPr lvl="0" algn="l" defTabSz="622300">
            <a:lnSpc>
              <a:spcPct val="90000"/>
            </a:lnSpc>
            <a:spcBef>
              <a:spcPct val="0"/>
            </a:spcBef>
            <a:spcAft>
              <a:spcPct val="35000"/>
            </a:spcAft>
          </a:pPr>
          <a:r>
            <a:rPr lang="ru-RU" sz="1400" kern="1200" smtClean="0">
              <a:latin typeface="Arial" pitchFamily="34" charset="0"/>
              <a:cs typeface="Arial" pitchFamily="34" charset="0"/>
            </a:rPr>
            <a:t>процена изводљивости производње препарата</a:t>
          </a:r>
          <a:endParaRPr lang="sr-Cyrl-RS" sz="1400" kern="1200" dirty="0" smtClean="0">
            <a:latin typeface="Arial" pitchFamily="34" charset="0"/>
            <a:cs typeface="Arial" pitchFamily="34" charset="0"/>
          </a:endParaRPr>
        </a:p>
      </dsp:txBody>
      <dsp:txXfrm>
        <a:off x="388843" y="2623572"/>
        <a:ext cx="5443804" cy="413280"/>
      </dsp:txXfrm>
    </dsp:sp>
    <dsp:sp modelId="{A008C064-FBBC-489C-840C-3CB685F9C1FF}">
      <dsp:nvSpPr>
        <dsp:cNvPr id="0" name=""/>
        <dsp:cNvSpPr/>
      </dsp:nvSpPr>
      <dsp:spPr>
        <a:xfrm>
          <a:off x="0" y="3465252"/>
          <a:ext cx="777686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2A3779-2AE4-4C92-B561-1E68E2AB2F5D}">
      <dsp:nvSpPr>
        <dsp:cNvPr id="0" name=""/>
        <dsp:cNvSpPr/>
      </dsp:nvSpPr>
      <dsp:spPr>
        <a:xfrm>
          <a:off x="388843" y="3258612"/>
          <a:ext cx="5443804"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63" tIns="0" rIns="205763" bIns="0" numCol="1" spcCol="1270" anchor="ctr" anchorCtr="0">
          <a:noAutofit/>
        </a:bodyPr>
        <a:lstStyle/>
        <a:p>
          <a:pPr lvl="0" algn="l" defTabSz="622300">
            <a:lnSpc>
              <a:spcPct val="90000"/>
            </a:lnSpc>
            <a:spcBef>
              <a:spcPct val="0"/>
            </a:spcBef>
            <a:spcAft>
              <a:spcPct val="35000"/>
            </a:spcAft>
          </a:pPr>
          <a:r>
            <a:rPr lang="ru-RU" sz="1400" kern="1200" dirty="0" smtClean="0">
              <a:latin typeface="Arial" pitchFamily="34" charset="0"/>
              <a:cs typeface="Arial" pitchFamily="34" charset="0"/>
            </a:rPr>
            <a:t>процена финансијских издатака</a:t>
          </a:r>
          <a:endParaRPr lang="sr-Cyrl-RS" sz="1400" kern="1200" dirty="0" smtClean="0">
            <a:latin typeface="Arial" pitchFamily="34" charset="0"/>
            <a:cs typeface="Arial" pitchFamily="34" charset="0"/>
          </a:endParaRPr>
        </a:p>
      </dsp:txBody>
      <dsp:txXfrm>
        <a:off x="388843" y="3258612"/>
        <a:ext cx="5443804" cy="413280"/>
      </dsp:txXfrm>
    </dsp:sp>
    <dsp:sp modelId="{BC44FD58-FA63-4E66-9FE8-BEFB9FF62253}">
      <dsp:nvSpPr>
        <dsp:cNvPr id="0" name=""/>
        <dsp:cNvSpPr/>
      </dsp:nvSpPr>
      <dsp:spPr>
        <a:xfrm>
          <a:off x="0" y="4100292"/>
          <a:ext cx="7776864" cy="352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FFB176-737E-4880-923E-F09F82EEB1F6}">
      <dsp:nvSpPr>
        <dsp:cNvPr id="0" name=""/>
        <dsp:cNvSpPr/>
      </dsp:nvSpPr>
      <dsp:spPr>
        <a:xfrm>
          <a:off x="388843" y="3893652"/>
          <a:ext cx="5443804" cy="41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63" tIns="0" rIns="205763" bIns="0" numCol="1" spcCol="1270" anchor="ctr" anchorCtr="0">
          <a:noAutofit/>
        </a:bodyPr>
        <a:lstStyle/>
        <a:p>
          <a:pPr lvl="0" algn="l" defTabSz="622300">
            <a:lnSpc>
              <a:spcPct val="90000"/>
            </a:lnSpc>
            <a:spcBef>
              <a:spcPct val="0"/>
            </a:spcBef>
            <a:spcAft>
              <a:spcPct val="35000"/>
            </a:spcAft>
          </a:pPr>
          <a:r>
            <a:rPr lang="ru-RU" sz="1400" kern="1200" dirty="0" smtClean="0">
              <a:latin typeface="Arial" pitchFamily="34" charset="0"/>
              <a:cs typeface="Arial" pitchFamily="34" charset="0"/>
            </a:rPr>
            <a:t>маркетиншки план</a:t>
          </a:r>
          <a:endParaRPr lang="en-US" sz="1400" kern="1200" dirty="0">
            <a:latin typeface="Arial" pitchFamily="34" charset="0"/>
            <a:cs typeface="Arial" pitchFamily="34" charset="0"/>
          </a:endParaRPr>
        </a:p>
      </dsp:txBody>
      <dsp:txXfrm>
        <a:off x="388843" y="3893652"/>
        <a:ext cx="5443804" cy="4132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2E4529-5D78-4842-9EF5-08E62B4908C5}">
      <dsp:nvSpPr>
        <dsp:cNvPr id="0" name=""/>
        <dsp:cNvSpPr/>
      </dsp:nvSpPr>
      <dsp:spPr>
        <a:xfrm>
          <a:off x="3457065" y="412"/>
          <a:ext cx="1270115" cy="12701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ru-RU" sz="1100" kern="1200" dirty="0" smtClean="0">
              <a:latin typeface="Arial" pitchFamily="34" charset="0"/>
              <a:cs typeface="Arial" pitchFamily="34" charset="0"/>
            </a:rPr>
            <a:t>маркетиншки циљеви</a:t>
          </a:r>
          <a:endParaRPr lang="en-US" sz="1100" kern="1200" dirty="0">
            <a:latin typeface="Arial" pitchFamily="34" charset="0"/>
            <a:cs typeface="Arial" pitchFamily="34" charset="0"/>
          </a:endParaRPr>
        </a:p>
      </dsp:txBody>
      <dsp:txXfrm>
        <a:off x="3457065" y="412"/>
        <a:ext cx="1270115" cy="1270115"/>
      </dsp:txXfrm>
    </dsp:sp>
    <dsp:sp modelId="{0141A8B1-387D-4B7A-AA8A-10B00F890368}">
      <dsp:nvSpPr>
        <dsp:cNvPr id="0" name=""/>
        <dsp:cNvSpPr/>
      </dsp:nvSpPr>
      <dsp:spPr>
        <a:xfrm rot="1542857">
          <a:off x="4773558" y="830386"/>
          <a:ext cx="336757" cy="428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542857">
        <a:off x="4773558" y="830386"/>
        <a:ext cx="336757" cy="428663"/>
      </dsp:txXfrm>
    </dsp:sp>
    <dsp:sp modelId="{6AB02838-CF0F-4E98-A4FB-86130D99055A}">
      <dsp:nvSpPr>
        <dsp:cNvPr id="0" name=""/>
        <dsp:cNvSpPr/>
      </dsp:nvSpPr>
      <dsp:spPr>
        <a:xfrm>
          <a:off x="5173867" y="827180"/>
          <a:ext cx="1270115" cy="12701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err="1" smtClean="0">
              <a:latin typeface="Arial" pitchFamily="34" charset="0"/>
              <a:cs typeface="Arial" pitchFamily="34" charset="0"/>
            </a:rPr>
            <a:t>безбедност</a:t>
          </a:r>
          <a:r>
            <a:rPr lang="en-US" sz="1100" kern="1200" dirty="0" smtClean="0">
              <a:latin typeface="Arial" pitchFamily="34" charset="0"/>
              <a:cs typeface="Arial" pitchFamily="34" charset="0"/>
            </a:rPr>
            <a:t> </a:t>
          </a:r>
          <a:r>
            <a:rPr lang="en-US" sz="1100" kern="1200" dirty="0" err="1" smtClean="0">
              <a:latin typeface="Arial" pitchFamily="34" charset="0"/>
              <a:cs typeface="Arial" pitchFamily="34" charset="0"/>
            </a:rPr>
            <a:t>препарата</a:t>
          </a:r>
          <a:endParaRPr lang="en-US" sz="1100" kern="1200" dirty="0">
            <a:latin typeface="Arial" pitchFamily="34" charset="0"/>
            <a:cs typeface="Arial" pitchFamily="34" charset="0"/>
          </a:endParaRPr>
        </a:p>
      </dsp:txBody>
      <dsp:txXfrm>
        <a:off x="5173867" y="827180"/>
        <a:ext cx="1270115" cy="1270115"/>
      </dsp:txXfrm>
    </dsp:sp>
    <dsp:sp modelId="{B88B1F49-0993-4634-9E2E-2328605BA07A}">
      <dsp:nvSpPr>
        <dsp:cNvPr id="0" name=""/>
        <dsp:cNvSpPr/>
      </dsp:nvSpPr>
      <dsp:spPr>
        <a:xfrm rot="4628571">
          <a:off x="5850433" y="2167479"/>
          <a:ext cx="336757" cy="428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4628571">
        <a:off x="5850433" y="2167479"/>
        <a:ext cx="336757" cy="428663"/>
      </dsp:txXfrm>
    </dsp:sp>
    <dsp:sp modelId="{5FFAC932-7D62-45A8-BDB1-CD5BB56CD52B}">
      <dsp:nvSpPr>
        <dsp:cNvPr id="0" name=""/>
        <dsp:cNvSpPr/>
      </dsp:nvSpPr>
      <dsp:spPr>
        <a:xfrm>
          <a:off x="5597882" y="2684911"/>
          <a:ext cx="1270115" cy="12701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err="1" smtClean="0">
              <a:latin typeface="Arial" pitchFamily="34" charset="0"/>
              <a:cs typeface="Arial" pitchFamily="34" charset="0"/>
            </a:rPr>
            <a:t>регулатива</a:t>
          </a:r>
          <a:endParaRPr lang="en-US" sz="1100" kern="1200" dirty="0">
            <a:latin typeface="Arial" pitchFamily="34" charset="0"/>
            <a:cs typeface="Arial" pitchFamily="34" charset="0"/>
          </a:endParaRPr>
        </a:p>
      </dsp:txBody>
      <dsp:txXfrm>
        <a:off x="5597882" y="2684911"/>
        <a:ext cx="1270115" cy="1270115"/>
      </dsp:txXfrm>
    </dsp:sp>
    <dsp:sp modelId="{6DF84745-0848-4322-A33D-B18558A1EBC2}">
      <dsp:nvSpPr>
        <dsp:cNvPr id="0" name=""/>
        <dsp:cNvSpPr/>
      </dsp:nvSpPr>
      <dsp:spPr>
        <a:xfrm rot="7714286">
          <a:off x="5476472" y="3843078"/>
          <a:ext cx="336757" cy="428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7714286">
        <a:off x="5476472" y="3843078"/>
        <a:ext cx="336757" cy="428663"/>
      </dsp:txXfrm>
    </dsp:sp>
    <dsp:sp modelId="{5FBE272A-944C-414D-81B5-29CD371C569D}">
      <dsp:nvSpPr>
        <dsp:cNvPr id="0" name=""/>
        <dsp:cNvSpPr/>
      </dsp:nvSpPr>
      <dsp:spPr>
        <a:xfrm>
          <a:off x="4409818" y="4174696"/>
          <a:ext cx="1270115" cy="12701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err="1" smtClean="0">
              <a:latin typeface="Arial" pitchFamily="34" charset="0"/>
              <a:cs typeface="Arial" pitchFamily="34" charset="0"/>
            </a:rPr>
            <a:t>трошкови</a:t>
          </a:r>
          <a:endParaRPr lang="en-US" sz="1100" kern="1200" dirty="0">
            <a:latin typeface="Arial" pitchFamily="34" charset="0"/>
            <a:cs typeface="Arial" pitchFamily="34" charset="0"/>
          </a:endParaRPr>
        </a:p>
      </dsp:txBody>
      <dsp:txXfrm>
        <a:off x="4409818" y="4174696"/>
        <a:ext cx="1270115" cy="1270115"/>
      </dsp:txXfrm>
    </dsp:sp>
    <dsp:sp modelId="{6B8B8BDC-91F3-4314-9E07-DAE15857670E}">
      <dsp:nvSpPr>
        <dsp:cNvPr id="0" name=""/>
        <dsp:cNvSpPr/>
      </dsp:nvSpPr>
      <dsp:spPr>
        <a:xfrm rot="10800000">
          <a:off x="3933275" y="4595422"/>
          <a:ext cx="336757" cy="428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800000">
        <a:off x="3933275" y="4595422"/>
        <a:ext cx="336757" cy="428663"/>
      </dsp:txXfrm>
    </dsp:sp>
    <dsp:sp modelId="{94385280-35DF-4985-AF73-F3412F1B36C3}">
      <dsp:nvSpPr>
        <dsp:cNvPr id="0" name=""/>
        <dsp:cNvSpPr/>
      </dsp:nvSpPr>
      <dsp:spPr>
        <a:xfrm>
          <a:off x="2504312" y="4174696"/>
          <a:ext cx="1270115" cy="12701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ru-RU" sz="1100" kern="1200" smtClean="0">
              <a:latin typeface="Arial" pitchFamily="34" charset="0"/>
              <a:cs typeface="Arial" pitchFamily="34" charset="0"/>
            </a:rPr>
            <a:t>стабилност препарата</a:t>
          </a:r>
          <a:endParaRPr lang="en-US" sz="1100" kern="1200" dirty="0" smtClean="0">
            <a:latin typeface="Arial" pitchFamily="34" charset="0"/>
            <a:cs typeface="Arial" pitchFamily="34" charset="0"/>
          </a:endParaRPr>
        </a:p>
      </dsp:txBody>
      <dsp:txXfrm>
        <a:off x="2504312" y="4174696"/>
        <a:ext cx="1270115" cy="1270115"/>
      </dsp:txXfrm>
    </dsp:sp>
    <dsp:sp modelId="{2ADF636D-8ED8-410F-A935-8DC766913281}">
      <dsp:nvSpPr>
        <dsp:cNvPr id="0" name=""/>
        <dsp:cNvSpPr/>
      </dsp:nvSpPr>
      <dsp:spPr>
        <a:xfrm rot="13885714">
          <a:off x="2419509" y="3882446"/>
          <a:ext cx="302561" cy="428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3885714">
        <a:off x="2419509" y="3882446"/>
        <a:ext cx="302561" cy="428663"/>
      </dsp:txXfrm>
    </dsp:sp>
    <dsp:sp modelId="{7F0FDF48-D762-4CF8-88F1-31B7BB2637D4}">
      <dsp:nvSpPr>
        <dsp:cNvPr id="0" name=""/>
        <dsp:cNvSpPr/>
      </dsp:nvSpPr>
      <dsp:spPr>
        <a:xfrm>
          <a:off x="1160386" y="2664297"/>
          <a:ext cx="1581839" cy="13113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ru-RU" sz="1100" kern="1200" dirty="0" smtClean="0">
              <a:latin typeface="Arial" pitchFamily="34" charset="0"/>
              <a:cs typeface="Arial" pitchFamily="34" charset="0"/>
            </a:rPr>
            <a:t>функционалност производа</a:t>
          </a:r>
          <a:endParaRPr lang="en-US" sz="1100" kern="1200" dirty="0">
            <a:latin typeface="Arial" pitchFamily="34" charset="0"/>
            <a:cs typeface="Arial" pitchFamily="34" charset="0"/>
          </a:endParaRPr>
        </a:p>
      </dsp:txBody>
      <dsp:txXfrm>
        <a:off x="1160386" y="2664297"/>
        <a:ext cx="1581839" cy="1311343"/>
      </dsp:txXfrm>
    </dsp:sp>
    <dsp:sp modelId="{A290A9F5-F609-47FB-B94B-13DB1C067DF5}">
      <dsp:nvSpPr>
        <dsp:cNvPr id="0" name=""/>
        <dsp:cNvSpPr/>
      </dsp:nvSpPr>
      <dsp:spPr>
        <a:xfrm rot="16971429">
          <a:off x="2008845" y="2191967"/>
          <a:ext cx="301999" cy="428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6971429">
        <a:off x="2008845" y="2191967"/>
        <a:ext cx="301999" cy="428663"/>
      </dsp:txXfrm>
    </dsp:sp>
    <dsp:sp modelId="{B23F12D6-7EF0-4345-9FBA-2507275B6F88}">
      <dsp:nvSpPr>
        <dsp:cNvPr id="0" name=""/>
        <dsp:cNvSpPr/>
      </dsp:nvSpPr>
      <dsp:spPr>
        <a:xfrm>
          <a:off x="1584178" y="792086"/>
          <a:ext cx="1582284" cy="13403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err="1" smtClean="0">
              <a:latin typeface="Arial" pitchFamily="34" charset="0"/>
              <a:cs typeface="Arial" pitchFamily="34" charset="0"/>
            </a:rPr>
            <a:t>операције</a:t>
          </a:r>
          <a:r>
            <a:rPr lang="en-US" sz="1100" kern="1200" dirty="0" smtClean="0">
              <a:latin typeface="Arial" pitchFamily="34" charset="0"/>
              <a:cs typeface="Arial" pitchFamily="34" charset="0"/>
            </a:rPr>
            <a:t> и </a:t>
          </a:r>
          <a:r>
            <a:rPr lang="en-US" sz="1100" kern="1200" dirty="0" err="1" smtClean="0">
              <a:latin typeface="Arial" pitchFamily="34" charset="0"/>
              <a:cs typeface="Arial" pitchFamily="34" charset="0"/>
            </a:rPr>
            <a:t>производња</a:t>
          </a:r>
          <a:r>
            <a:rPr lang="en-US" sz="1100" kern="1200" dirty="0" smtClean="0">
              <a:latin typeface="Arial" pitchFamily="34" charset="0"/>
              <a:cs typeface="Arial" pitchFamily="34" charset="0"/>
            </a:rPr>
            <a:t> </a:t>
          </a:r>
          <a:endParaRPr lang="en-US" sz="1100" kern="1200" dirty="0">
            <a:latin typeface="Arial" pitchFamily="34" charset="0"/>
            <a:cs typeface="Arial" pitchFamily="34" charset="0"/>
          </a:endParaRPr>
        </a:p>
      </dsp:txBody>
      <dsp:txXfrm>
        <a:off x="1584178" y="792086"/>
        <a:ext cx="1582284" cy="1340302"/>
      </dsp:txXfrm>
    </dsp:sp>
    <dsp:sp modelId="{878B7BCC-FB2C-45C8-AA4A-5822587EAB1B}">
      <dsp:nvSpPr>
        <dsp:cNvPr id="0" name=""/>
        <dsp:cNvSpPr/>
      </dsp:nvSpPr>
      <dsp:spPr>
        <a:xfrm rot="20057143">
          <a:off x="3150289" y="809987"/>
          <a:ext cx="268756" cy="4286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20057143">
        <a:off x="3150289" y="809987"/>
        <a:ext cx="268756" cy="42866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B1282C6-2739-4545-A0B4-9F0DCED57BD8}"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1282C6-2739-4545-A0B4-9F0DCED57B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1282C6-2739-4545-A0B4-9F0DCED57B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1282C6-2739-4545-A0B4-9F0DCED57B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1282C6-2739-4545-A0B4-9F0DCED57BD8}"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B1282C6-2739-4545-A0B4-9F0DCED57BD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B1282C6-2739-4545-A0B4-9F0DCED57B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B1282C6-2739-4545-A0B4-9F0DCED57B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B1282C6-2739-4545-A0B4-9F0DCED57BD8}"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B1282C6-2739-4545-A0B4-9F0DCED57BD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B631450-0E18-4663-B150-1ED26E8B509E}" type="datetimeFigureOut">
              <a:rPr lang="en-US" smtClean="0"/>
              <a:pPr/>
              <a:t>9/3/2023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B1282C6-2739-4545-A0B4-9F0DCED57BD8}"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B631450-0E18-4663-B150-1ED26E8B509E}" type="datetimeFigureOut">
              <a:rPr lang="en-US" smtClean="0"/>
              <a:pPr/>
              <a:t>9/3/2023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B1282C6-2739-4545-A0B4-9F0DCED57BD8}"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1556792"/>
            <a:ext cx="7406640" cy="2552304"/>
          </a:xfrm>
        </p:spPr>
        <p:txBody>
          <a:bodyPr>
            <a:noAutofit/>
          </a:bodyPr>
          <a:lstStyle/>
          <a:p>
            <a:pPr algn="ctr"/>
            <a:r>
              <a:rPr lang="ru-RU" sz="3500" b="1" dirty="0" smtClean="0">
                <a:latin typeface="Arial" pitchFamily="34" charset="0"/>
                <a:cs typeface="Arial" pitchFamily="34" charset="0"/>
              </a:rPr>
              <a:t>УВОД У </a:t>
            </a:r>
            <a:r>
              <a:rPr lang="ru-RU" sz="3500" b="1" dirty="0" smtClean="0">
                <a:latin typeface="Arial" pitchFamily="34" charset="0"/>
                <a:cs typeface="Arial" pitchFamily="34" charset="0"/>
              </a:rPr>
              <a:t>КОЗМЕТОЛОГИЈУ</a:t>
            </a:r>
            <a:r>
              <a:rPr lang="en-US" sz="3500" b="1" dirty="0" smtClean="0">
                <a:latin typeface="Arial" pitchFamily="34" charset="0"/>
                <a:cs typeface="Arial" pitchFamily="34" charset="0"/>
              </a:rPr>
              <a:t>,</a:t>
            </a:r>
            <a:r>
              <a:rPr lang="sr-Latn-RS" sz="3500" b="1" dirty="0" smtClean="0">
                <a:latin typeface="Arial" pitchFamily="34" charset="0"/>
                <a:cs typeface="Arial" pitchFamily="34" charset="0"/>
              </a:rPr>
              <a:t/>
            </a:r>
            <a:br>
              <a:rPr lang="sr-Latn-RS" sz="3500" b="1" dirty="0" smtClean="0">
                <a:latin typeface="Arial" pitchFamily="34" charset="0"/>
                <a:cs typeface="Arial" pitchFamily="34" charset="0"/>
              </a:rPr>
            </a:br>
            <a:r>
              <a:rPr lang="ru-RU" sz="3500" b="1" dirty="0" smtClean="0">
                <a:latin typeface="Arial" pitchFamily="34" charset="0"/>
                <a:cs typeface="Arial" pitchFamily="34" charset="0"/>
              </a:rPr>
              <a:t>ЛЕГИСЛАТИВА </a:t>
            </a:r>
            <a:r>
              <a:rPr lang="ru-RU" sz="3500" b="1" dirty="0" smtClean="0">
                <a:latin typeface="Arial" pitchFamily="34" charset="0"/>
                <a:cs typeface="Arial" pitchFamily="34" charset="0"/>
              </a:rPr>
              <a:t>КОЗМЕТИЧКИХ </a:t>
            </a:r>
            <a:r>
              <a:rPr lang="ru-RU" sz="3500" b="1" dirty="0" smtClean="0">
                <a:latin typeface="Arial" pitchFamily="34" charset="0"/>
                <a:cs typeface="Arial" pitchFamily="34" charset="0"/>
              </a:rPr>
              <a:t>ПРОИЗВОДА</a:t>
            </a:r>
            <a:r>
              <a:rPr lang="en-US" sz="3500" b="1" dirty="0" smtClean="0">
                <a:latin typeface="Arial" pitchFamily="34" charset="0"/>
                <a:cs typeface="Arial" pitchFamily="34" charset="0"/>
              </a:rPr>
              <a:t>,</a:t>
            </a:r>
            <a:r>
              <a:rPr lang="ru-RU" sz="3500" b="1" dirty="0" smtClean="0">
                <a:latin typeface="Arial" pitchFamily="34" charset="0"/>
                <a:cs typeface="Arial" pitchFamily="34" charset="0"/>
              </a:rPr>
              <a:t/>
            </a:r>
            <a:br>
              <a:rPr lang="ru-RU" sz="3500" b="1" dirty="0" smtClean="0">
                <a:latin typeface="Arial" pitchFamily="34" charset="0"/>
                <a:cs typeface="Arial" pitchFamily="34" charset="0"/>
              </a:rPr>
            </a:br>
            <a:r>
              <a:rPr lang="ru-RU" sz="3500" b="1" dirty="0" smtClean="0">
                <a:latin typeface="Arial" pitchFamily="34" charset="0"/>
                <a:cs typeface="Arial" pitchFamily="34" charset="0"/>
              </a:rPr>
              <a:t> ПАТЕНТИ</a:t>
            </a:r>
            <a:endParaRPr lang="en-US" sz="3500" b="1" dirty="0">
              <a:latin typeface="Arial" pitchFamily="34" charset="0"/>
              <a:cs typeface="Arial" pitchFamily="34" charset="0"/>
            </a:endParaRPr>
          </a:p>
        </p:txBody>
      </p:sp>
      <p:sp>
        <p:nvSpPr>
          <p:cNvPr id="3" name="Subtitle 2"/>
          <p:cNvSpPr>
            <a:spLocks noGrp="1"/>
          </p:cNvSpPr>
          <p:nvPr>
            <p:ph type="subTitle" idx="1"/>
          </p:nvPr>
        </p:nvSpPr>
        <p:spPr>
          <a:xfrm>
            <a:off x="1475656" y="4365104"/>
            <a:ext cx="7406640" cy="1752600"/>
          </a:xfrm>
        </p:spPr>
        <p:txBody>
          <a:bodyPr>
            <a:normAutofit/>
          </a:bodyPr>
          <a:lstStyle/>
          <a:p>
            <a:pPr algn="ctr"/>
            <a:r>
              <a:rPr lang="ru-RU" sz="2200" dirty="0" smtClean="0">
                <a:latin typeface="Arial" pitchFamily="34" charset="0"/>
                <a:cs typeface="Arial" pitchFamily="34" charset="0"/>
              </a:rPr>
              <a:t>И</a:t>
            </a:r>
            <a:r>
              <a:rPr lang="sr-Cyrl-RS" sz="2200" dirty="0" smtClean="0">
                <a:latin typeface="Arial" pitchFamily="34" charset="0"/>
                <a:cs typeface="Arial" pitchFamily="34" charset="0"/>
              </a:rPr>
              <a:t>ндустријска фармација са козметологијом-предавање 1</a:t>
            </a:r>
            <a:endParaRPr lang="sr-Latn-RS" sz="2200" dirty="0" smtClean="0">
              <a:latin typeface="Arial" pitchFamily="34" charset="0"/>
              <a:cs typeface="Arial" pitchFamily="34" charset="0"/>
            </a:endParaRPr>
          </a:p>
          <a:p>
            <a:endParaRPr lang="sr-Latn-RS" dirty="0" smtClean="0">
              <a:latin typeface="Arial" pitchFamily="34" charset="0"/>
              <a:cs typeface="Arial" pitchFamily="34" charset="0"/>
            </a:endParaRPr>
          </a:p>
          <a:p>
            <a:pPr algn="ctr"/>
            <a:r>
              <a:rPr lang="sr-Cyrl-RS" dirty="0" smtClean="0">
                <a:latin typeface="Arial" pitchFamily="34" charset="0"/>
                <a:cs typeface="Arial" pitchFamily="34" charset="0"/>
              </a:rPr>
              <a:t>Доц</a:t>
            </a:r>
            <a:r>
              <a:rPr lang="sr-Cyrl-RS" dirty="0" smtClean="0">
                <a:latin typeface="Arial" pitchFamily="34" charset="0"/>
                <a:cs typeface="Arial" pitchFamily="34" charset="0"/>
              </a:rPr>
              <a:t>. др Аница Петровић</a:t>
            </a:r>
            <a:endParaRPr lang="en-US" dirty="0">
              <a:latin typeface="Arial" pitchFamily="34" charset="0"/>
              <a:cs typeface="Arial" pitchFamily="34" charset="0"/>
            </a:endParaRPr>
          </a:p>
        </p:txBody>
      </p:sp>
      <p:pic>
        <p:nvPicPr>
          <p:cNvPr id="4" name="Picture 9"/>
          <p:cNvPicPr>
            <a:picLocks noChangeAspect="1" noChangeArrowheads="1"/>
          </p:cNvPicPr>
          <p:nvPr/>
        </p:nvPicPr>
        <p:blipFill>
          <a:blip r:embed="rId2" cstate="print"/>
          <a:srcRect/>
          <a:stretch>
            <a:fillRect/>
          </a:stretch>
        </p:blipFill>
        <p:spPr bwMode="auto">
          <a:xfrm>
            <a:off x="3779912" y="0"/>
            <a:ext cx="1690688" cy="1228725"/>
          </a:xfrm>
          <a:prstGeom prst="rect">
            <a:avLst/>
          </a:prstGeom>
          <a:noFill/>
          <a:ln w="9525">
            <a:noFill/>
            <a:miter lim="800000"/>
            <a:headEnd/>
            <a:tailEnd/>
          </a:ln>
        </p:spPr>
      </p:pic>
      <p:sp>
        <p:nvSpPr>
          <p:cNvPr id="5" name="Title 1"/>
          <p:cNvSpPr txBox="1">
            <a:spLocks/>
          </p:cNvSpPr>
          <p:nvPr/>
        </p:nvSpPr>
        <p:spPr>
          <a:xfrm>
            <a:off x="1187624" y="1268760"/>
            <a:ext cx="7772400" cy="561322"/>
          </a:xfrm>
          <a:prstGeom prst="rect">
            <a:avLst/>
          </a:prstGeom>
        </p:spPr>
        <p:txBody>
          <a:bodyPr anchor="b">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sr-Cyrl-RS" sz="1600" b="0"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Arial" pitchFamily="34" charset="0"/>
                <a:ea typeface="+mj-ea"/>
                <a:cs typeface="Arial" pitchFamily="34" charset="0"/>
              </a:rPr>
              <a:t>Универзитет у Крагујевцу</a:t>
            </a:r>
            <a:r>
              <a:rPr kumimoji="0" lang="en-US" sz="1600" b="0"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Arial" pitchFamily="34" charset="0"/>
                <a:ea typeface="+mj-ea"/>
                <a:cs typeface="Arial" pitchFamily="34" charset="0"/>
              </a:rPr>
              <a:t/>
            </a:r>
            <a:br>
              <a:rPr kumimoji="0" lang="en-US" sz="1600" b="0"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Arial" pitchFamily="34" charset="0"/>
                <a:ea typeface="+mj-ea"/>
                <a:cs typeface="Arial" pitchFamily="34" charset="0"/>
              </a:rPr>
            </a:br>
            <a:r>
              <a:rPr kumimoji="0" lang="sr-Cyrl-RS" sz="1600" b="0"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Arial" pitchFamily="34" charset="0"/>
                <a:ea typeface="+mj-ea"/>
                <a:cs typeface="Arial" pitchFamily="34" charset="0"/>
              </a:rPr>
              <a:t>Факултет медицинских наука</a:t>
            </a:r>
            <a:endParaRPr kumimoji="0" lang="en-US" sz="16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88640"/>
            <a:ext cx="7674056" cy="6059760"/>
          </a:xfrm>
        </p:spPr>
        <p:txBody>
          <a:bodyPr>
            <a:noAutofit/>
          </a:bodyPr>
          <a:lstStyle/>
          <a:p>
            <a:pPr>
              <a:buNone/>
            </a:pPr>
            <a:r>
              <a:rPr lang="ru-RU" sz="1800" b="1" dirty="0" smtClean="0">
                <a:latin typeface="Arial" pitchFamily="34" charset="0"/>
                <a:cs typeface="Arial" pitchFamily="34" charset="0"/>
              </a:rPr>
              <a:t>1. Маркетиншки </a:t>
            </a:r>
            <a:r>
              <a:rPr lang="ru-RU" sz="1800" b="1" dirty="0" smtClean="0">
                <a:latin typeface="Arial" pitchFamily="34" charset="0"/>
                <a:cs typeface="Arial" pitchFamily="34" charset="0"/>
              </a:rPr>
              <a:t>циљеви</a:t>
            </a:r>
            <a:endParaRPr lang="en-US" sz="1800" dirty="0" smtClean="0">
              <a:latin typeface="Arial" pitchFamily="34" charset="0"/>
              <a:cs typeface="Arial" pitchFamily="34" charset="0"/>
            </a:endParaRPr>
          </a:p>
          <a:p>
            <a:pPr>
              <a:buNone/>
            </a:pPr>
            <a:endParaRPr lang="en-US" sz="1800" dirty="0" smtClean="0">
              <a:latin typeface="Arial" pitchFamily="34" charset="0"/>
              <a:cs typeface="Arial" pitchFamily="34" charset="0"/>
            </a:endParaRPr>
          </a:p>
          <a:p>
            <a:r>
              <a:rPr lang="ru-RU" sz="1800" dirty="0" smtClean="0">
                <a:latin typeface="Arial" pitchFamily="34" charset="0"/>
                <a:cs typeface="Arial" pitchFamily="34" charset="0"/>
              </a:rPr>
              <a:t>маркетинг одређује правац развоја нових производа. Заправо, неопходно је имати осећај чему треба бити намењен дати производ, где ће се продавати и ко су главни конкуренти</a:t>
            </a:r>
          </a:p>
          <a:p>
            <a:r>
              <a:rPr lang="ru-RU" sz="1800" dirty="0" smtClean="0">
                <a:latin typeface="Arial" pitchFamily="34" charset="0"/>
                <a:cs typeface="Arial" pitchFamily="34" charset="0"/>
              </a:rPr>
              <a:t>Сви чланови тима треба да знају тренутне трендове на тржишту што може утицати на неуспех или успех продаје производа</a:t>
            </a:r>
            <a:endParaRPr lang="en-US" sz="1800" dirty="0" smtClean="0">
              <a:latin typeface="Arial" pitchFamily="34" charset="0"/>
              <a:cs typeface="Arial" pitchFamily="34" charset="0"/>
            </a:endParaRPr>
          </a:p>
          <a:p>
            <a:pPr>
              <a:buNone/>
            </a:pPr>
            <a:endParaRPr lang="en-US" sz="1800" dirty="0" smtClean="0">
              <a:latin typeface="Arial" pitchFamily="34" charset="0"/>
              <a:cs typeface="Arial" pitchFamily="34" charset="0"/>
            </a:endParaRPr>
          </a:p>
          <a:p>
            <a:pPr>
              <a:buNone/>
            </a:pPr>
            <a:r>
              <a:rPr lang="ru-RU" sz="1800" b="1" dirty="0" smtClean="0">
                <a:latin typeface="Arial" pitchFamily="34" charset="0"/>
                <a:cs typeface="Arial" pitchFamily="34" charset="0"/>
              </a:rPr>
              <a:t>2. Функционалност </a:t>
            </a:r>
            <a:r>
              <a:rPr lang="ru-RU" sz="1800" b="1" dirty="0" smtClean="0">
                <a:latin typeface="Arial" pitchFamily="34" charset="0"/>
                <a:cs typeface="Arial" pitchFamily="34" charset="0"/>
              </a:rPr>
              <a:t>производа</a:t>
            </a:r>
            <a:endParaRPr lang="en-US" sz="1800" dirty="0" smtClean="0">
              <a:latin typeface="Arial" pitchFamily="34" charset="0"/>
              <a:cs typeface="Arial" pitchFamily="34" charset="0"/>
            </a:endParaRPr>
          </a:p>
          <a:p>
            <a:pPr>
              <a:buNone/>
            </a:pPr>
            <a:endParaRPr lang="en-US" sz="1800" dirty="0" smtClean="0">
              <a:latin typeface="Arial" pitchFamily="34" charset="0"/>
              <a:cs typeface="Arial" pitchFamily="34" charset="0"/>
            </a:endParaRPr>
          </a:p>
          <a:p>
            <a:r>
              <a:rPr lang="ru-RU" sz="1800" dirty="0" smtClean="0">
                <a:latin typeface="Arial" pitchFamily="34" charset="0"/>
                <a:cs typeface="Arial" pitchFamily="34" charset="0"/>
              </a:rPr>
              <a:t>перформансе производа (да ли лосион за кожу даје довољно влажности кожи или да ли фарба за косу даје одговарајућу ни</a:t>
            </a:r>
            <a:r>
              <a:rPr lang="en-GB" sz="1800" dirty="0" err="1" smtClean="0">
                <a:latin typeface="Arial" pitchFamily="34" charset="0"/>
                <a:cs typeface="Arial" pitchFamily="34" charset="0"/>
              </a:rPr>
              <a:t>ja</a:t>
            </a:r>
            <a:r>
              <a:rPr lang="ru-RU" sz="1800" dirty="0" smtClean="0">
                <a:latin typeface="Arial" pitchFamily="34" charset="0"/>
                <a:cs typeface="Arial" pitchFamily="34" charset="0"/>
              </a:rPr>
              <a:t>нсу)</a:t>
            </a:r>
          </a:p>
          <a:p>
            <a:r>
              <a:rPr lang="ru-RU" sz="1800" dirty="0" smtClean="0">
                <a:latin typeface="Arial" pitchFamily="34" charset="0"/>
                <a:cs typeface="Arial" pitchFamily="34" charset="0"/>
              </a:rPr>
              <a:t>Постоје бројне методе које стручњаци могу користити како би проценили карактеристике производа: </a:t>
            </a:r>
          </a:p>
          <a:p>
            <a:pPr marL="425196" indent="-342900">
              <a:buFont typeface="+mj-lt"/>
              <a:buAutoNum type="arabicPeriod"/>
            </a:pPr>
            <a:r>
              <a:rPr lang="ru-RU" sz="1800" dirty="0" smtClean="0">
                <a:latin typeface="Arial" pitchFamily="34" charset="0"/>
                <a:cs typeface="Arial" pitchFamily="34" charset="0"/>
              </a:rPr>
              <a:t>тестирање висине пене се могу проценити својства пене за прање тела или шампона</a:t>
            </a:r>
          </a:p>
          <a:p>
            <a:pPr marL="425196" indent="-342900">
              <a:buFont typeface="+mj-lt"/>
              <a:buAutoNum type="arabicPeriod"/>
            </a:pPr>
            <a:r>
              <a:rPr lang="ru-RU" sz="1800" dirty="0" smtClean="0">
                <a:latin typeface="Arial" pitchFamily="34" charset="0"/>
                <a:cs typeface="Arial" pitchFamily="34" charset="0"/>
              </a:rPr>
              <a:t>одредити хидратантне способности лосиона за руке, тело или лице помоћу </a:t>
            </a:r>
            <a:r>
              <a:rPr lang="en-US" sz="1800" b="1" i="1" dirty="0" smtClean="0">
                <a:latin typeface="Arial" pitchFamily="34" charset="0"/>
                <a:cs typeface="Arial" pitchFamily="34" charset="0"/>
              </a:rPr>
              <a:t>in vitro</a:t>
            </a:r>
            <a:r>
              <a:rPr lang="ru-RU" sz="1800" b="1" dirty="0" smtClean="0">
                <a:latin typeface="Arial" pitchFamily="34" charset="0"/>
                <a:cs typeface="Arial" pitchFamily="34" charset="0"/>
              </a:rPr>
              <a:t> и </a:t>
            </a:r>
            <a:r>
              <a:rPr lang="en-US" sz="1800" b="1" i="1" dirty="0" smtClean="0">
                <a:latin typeface="Arial" pitchFamily="34" charset="0"/>
                <a:cs typeface="Arial" pitchFamily="34" charset="0"/>
              </a:rPr>
              <a:t>in vivo</a:t>
            </a:r>
            <a:r>
              <a:rPr lang="en-US" sz="1800" b="1" dirty="0" smtClean="0">
                <a:latin typeface="Arial" pitchFamily="34" charset="0"/>
                <a:cs typeface="Arial" pitchFamily="34" charset="0"/>
              </a:rPr>
              <a:t> </a:t>
            </a:r>
            <a:r>
              <a:rPr lang="ru-RU" sz="1800" b="1" dirty="0" smtClean="0">
                <a:latin typeface="Arial" pitchFamily="34" charset="0"/>
                <a:cs typeface="Arial" pitchFamily="34" charset="0"/>
              </a:rPr>
              <a:t>метода </a:t>
            </a:r>
            <a:r>
              <a:rPr lang="ru-RU" sz="1800" dirty="0" smtClean="0">
                <a:latin typeface="Arial" pitchFamily="34" charset="0"/>
                <a:cs typeface="Arial" pitchFamily="34" charset="0"/>
              </a:rPr>
              <a:t>(на пример </a:t>
            </a:r>
            <a:r>
              <a:rPr lang="ru-RU" sz="1800" b="1" dirty="0" smtClean="0">
                <a:latin typeface="Arial" pitchFamily="34" charset="0"/>
                <a:cs typeface="Arial" pitchFamily="34" charset="0"/>
              </a:rPr>
              <a:t>електрична импенданса коже).</a:t>
            </a:r>
            <a:endParaRPr lang="en-US" sz="1800" b="1" dirty="0" smtClean="0">
              <a:latin typeface="Arial" pitchFamily="34" charset="0"/>
              <a:cs typeface="Arial" pitchFamily="34" charset="0"/>
            </a:endParaRPr>
          </a:p>
          <a:p>
            <a:endParaRPr lang="en-US"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260648"/>
            <a:ext cx="7674056" cy="6192688"/>
          </a:xfrm>
        </p:spPr>
        <p:txBody>
          <a:bodyPr>
            <a:normAutofit/>
          </a:bodyPr>
          <a:lstStyle/>
          <a:p>
            <a:pPr>
              <a:buNone/>
            </a:pPr>
            <a:r>
              <a:rPr lang="ru-RU" b="1" dirty="0" smtClean="0">
                <a:latin typeface="Arial" pitchFamily="34" charset="0"/>
                <a:cs typeface="Arial" pitchFamily="34" charset="0"/>
              </a:rPr>
              <a:t>3. Стабилност </a:t>
            </a:r>
            <a:r>
              <a:rPr lang="ru-RU" b="1" dirty="0" smtClean="0">
                <a:latin typeface="Arial" pitchFamily="34" charset="0"/>
                <a:cs typeface="Arial" pitchFamily="34" charset="0"/>
              </a:rPr>
              <a:t>препарата</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ru-RU" sz="2200" dirty="0" smtClean="0">
                <a:latin typeface="Arial" pitchFamily="34" charset="0"/>
                <a:cs typeface="Arial" pitchFamily="34" charset="0"/>
              </a:rPr>
              <a:t>представља његову </a:t>
            </a:r>
            <a:r>
              <a:rPr lang="ru-RU" sz="2200" dirty="0" smtClean="0">
                <a:solidFill>
                  <a:srgbClr val="FF0000"/>
                </a:solidFill>
                <a:latin typeface="Arial" pitchFamily="34" charset="0"/>
                <a:cs typeface="Arial" pitchFamily="34" charset="0"/>
              </a:rPr>
              <a:t>отпорност</a:t>
            </a:r>
            <a:r>
              <a:rPr lang="ru-RU" sz="2200" dirty="0" smtClean="0">
                <a:latin typeface="Arial" pitchFamily="34" charset="0"/>
                <a:cs typeface="Arial" pitchFamily="34" charset="0"/>
              </a:rPr>
              <a:t> према различитим хемијским, физичким и микробиолошким рекацијама које би могле да промене његове почетне особине за време транспорта, чувања и употребе</a:t>
            </a:r>
          </a:p>
          <a:p>
            <a:r>
              <a:rPr lang="ru-RU" sz="2200" dirty="0" smtClean="0">
                <a:latin typeface="Arial" pitchFamily="34" charset="0"/>
                <a:cs typeface="Arial" pitchFamily="34" charset="0"/>
              </a:rPr>
              <a:t>Постоји четири врсте стабилности: </a:t>
            </a:r>
          </a:p>
          <a:p>
            <a:pPr>
              <a:buNone/>
            </a:pPr>
            <a:r>
              <a:rPr lang="ru-RU" sz="2200" dirty="0" smtClean="0">
                <a:solidFill>
                  <a:srgbClr val="FF0000"/>
                </a:solidFill>
                <a:latin typeface="Arial" pitchFamily="34" charset="0"/>
                <a:cs typeface="Arial" pitchFamily="34" charset="0"/>
              </a:rPr>
              <a:t>   хемијска, физичка, микробиолошка и терапијска стабилност</a:t>
            </a:r>
          </a:p>
          <a:p>
            <a:r>
              <a:rPr lang="ru-RU" sz="2200" dirty="0" smtClean="0">
                <a:latin typeface="Arial" pitchFamily="34" charset="0"/>
                <a:cs typeface="Arial" pitchFamily="34" charset="0"/>
              </a:rPr>
              <a:t>Стабилност се изражава као </a:t>
            </a:r>
            <a:r>
              <a:rPr lang="ru-RU" sz="2200" dirty="0" smtClean="0">
                <a:solidFill>
                  <a:srgbClr val="FF0000"/>
                </a:solidFill>
                <a:latin typeface="Arial" pitchFamily="34" charset="0"/>
                <a:cs typeface="Arial" pitchFamily="34" charset="0"/>
              </a:rPr>
              <a:t>рок трајања</a:t>
            </a:r>
            <a:r>
              <a:rPr lang="ru-RU" sz="2200" dirty="0" smtClean="0">
                <a:latin typeface="Arial" pitchFamily="34" charset="0"/>
                <a:cs typeface="Arial" pitchFamily="34" charset="0"/>
              </a:rPr>
              <a:t>, тј. време за које је предвиђено да препарат остане прикладан за употребу уколико се чува под одређеним условима</a:t>
            </a:r>
            <a:endParaRPr lang="en-US" sz="2200" dirty="0" smtClean="0">
              <a:latin typeface="Arial" pitchFamily="34" charset="0"/>
              <a:cs typeface="Arial" pitchFamily="34" charset="0"/>
            </a:endParaRPr>
          </a:p>
        </p:txBody>
      </p:sp>
      <p:pic>
        <p:nvPicPr>
          <p:cNvPr id="2050" name="Picture 2" descr="D:\Users\Anica Petković\Desktop\INDUSTRIJSKA FARMACIJA\Cosmetic-Testing-and-Trials.jpg"/>
          <p:cNvPicPr>
            <a:picLocks noChangeAspect="1" noChangeArrowheads="1"/>
          </p:cNvPicPr>
          <p:nvPr/>
        </p:nvPicPr>
        <p:blipFill>
          <a:blip r:embed="rId2" cstate="print"/>
          <a:srcRect/>
          <a:stretch>
            <a:fillRect/>
          </a:stretch>
        </p:blipFill>
        <p:spPr bwMode="auto">
          <a:xfrm>
            <a:off x="6700800" y="5229200"/>
            <a:ext cx="2443200" cy="1628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latin typeface="Arial" pitchFamily="34" charset="0"/>
                <a:cs typeface="Arial" pitchFamily="34" charset="0"/>
              </a:rPr>
              <a:t>Фактори који утичу на стабилност</a:t>
            </a:r>
            <a:endParaRPr lang="en-US" dirty="0">
              <a:latin typeface="Arial" pitchFamily="34" charset="0"/>
              <a:cs typeface="Arial" pitchFamily="34" charset="0"/>
            </a:endParaRPr>
          </a:p>
        </p:txBody>
      </p:sp>
      <p:sp>
        <p:nvSpPr>
          <p:cNvPr id="3" name="Content Placeholder 2"/>
          <p:cNvSpPr>
            <a:spLocks noGrp="1"/>
          </p:cNvSpPr>
          <p:nvPr>
            <p:ph sz="half" idx="1"/>
          </p:nvPr>
        </p:nvSpPr>
        <p:spPr/>
        <p:txBody>
          <a:bodyPr>
            <a:normAutofit/>
          </a:bodyPr>
          <a:lstStyle/>
          <a:p>
            <a:pPr>
              <a:buNone/>
            </a:pPr>
            <a:r>
              <a:rPr lang="ru-RU" sz="2500" dirty="0" smtClean="0">
                <a:solidFill>
                  <a:srgbClr val="FF0000"/>
                </a:solidFill>
                <a:latin typeface="Arial" pitchFamily="34" charset="0"/>
                <a:cs typeface="Arial" pitchFamily="34" charset="0"/>
              </a:rPr>
              <a:t>Спољашњ</a:t>
            </a:r>
            <a:r>
              <a:rPr lang="sr-Cyrl-RS" sz="2500" dirty="0" smtClean="0">
                <a:solidFill>
                  <a:srgbClr val="FF0000"/>
                </a:solidFill>
                <a:latin typeface="Arial" pitchFamily="34" charset="0"/>
                <a:cs typeface="Arial" pitchFamily="34" charset="0"/>
              </a:rPr>
              <a:t>и</a:t>
            </a:r>
            <a:r>
              <a:rPr lang="ru-RU" sz="2500" dirty="0" smtClean="0">
                <a:latin typeface="Arial" pitchFamily="34" charset="0"/>
                <a:cs typeface="Arial" pitchFamily="34" charset="0"/>
              </a:rPr>
              <a:t> фактори: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температура,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влага,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кисеоник,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микроорганизми,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катализатори,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амбалажа,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начин </a:t>
            </a:r>
            <a:endParaRPr lang="en-US" sz="2500" dirty="0" smtClean="0">
              <a:latin typeface="Arial" pitchFamily="34" charset="0"/>
              <a:cs typeface="Arial" pitchFamily="34" charset="0"/>
            </a:endParaRPr>
          </a:p>
          <a:p>
            <a:pPr>
              <a:buFont typeface="Arial" pitchFamily="34" charset="0"/>
              <a:buChar char="•"/>
            </a:pPr>
            <a:r>
              <a:rPr lang="ru-RU" sz="2500" dirty="0" smtClean="0">
                <a:latin typeface="Arial" pitchFamily="34" charset="0"/>
                <a:cs typeface="Arial" pitchFamily="34" charset="0"/>
              </a:rPr>
              <a:t>услови чувања</a:t>
            </a:r>
          </a:p>
          <a:p>
            <a:pPr>
              <a:buFont typeface="Arial" pitchFamily="34" charset="0"/>
              <a:buChar char="•"/>
            </a:pPr>
            <a:endParaRPr lang="en-US" sz="2500" dirty="0" smtClean="0">
              <a:latin typeface="Arial" pitchFamily="34" charset="0"/>
              <a:cs typeface="Arial" pitchFamily="34" charset="0"/>
            </a:endParaRPr>
          </a:p>
          <a:p>
            <a:endParaRPr lang="en-US" sz="2500" dirty="0">
              <a:latin typeface="Arial" pitchFamily="34" charset="0"/>
              <a:cs typeface="Arial" pitchFamily="34" charset="0"/>
            </a:endParaRPr>
          </a:p>
        </p:txBody>
      </p:sp>
      <p:sp>
        <p:nvSpPr>
          <p:cNvPr id="4" name="Content Placeholder 3"/>
          <p:cNvSpPr>
            <a:spLocks noGrp="1"/>
          </p:cNvSpPr>
          <p:nvPr>
            <p:ph sz="half" idx="2"/>
          </p:nvPr>
        </p:nvSpPr>
        <p:spPr/>
        <p:txBody>
          <a:bodyPr>
            <a:normAutofit/>
          </a:bodyPr>
          <a:lstStyle/>
          <a:p>
            <a:pPr>
              <a:buNone/>
            </a:pPr>
            <a:r>
              <a:rPr lang="ru-RU" sz="2500" dirty="0" smtClean="0">
                <a:solidFill>
                  <a:srgbClr val="FF0000"/>
                </a:solidFill>
                <a:latin typeface="Arial" pitchFamily="34" charset="0"/>
                <a:cs typeface="Arial" pitchFamily="34" charset="0"/>
              </a:rPr>
              <a:t>Унутрашњи</a:t>
            </a:r>
            <a:r>
              <a:rPr lang="ru-RU" sz="2500" dirty="0" smtClean="0">
                <a:latin typeface="Arial" pitchFamily="34" charset="0"/>
                <a:cs typeface="Arial" pitchFamily="34" charset="0"/>
              </a:rPr>
              <a:t> </a:t>
            </a:r>
            <a:r>
              <a:rPr lang="ru-RU" sz="2500" dirty="0" smtClean="0">
                <a:latin typeface="Arial" pitchFamily="34" charset="0"/>
                <a:cs typeface="Arial" pitchFamily="34" charset="0"/>
              </a:rPr>
              <a:t>фактори:</a:t>
            </a:r>
            <a:endParaRPr lang="en-US" sz="2500" dirty="0" smtClean="0">
              <a:latin typeface="Arial" pitchFamily="34" charset="0"/>
              <a:cs typeface="Arial" pitchFamily="34" charset="0"/>
            </a:endParaRPr>
          </a:p>
          <a:p>
            <a:r>
              <a:rPr lang="ru-RU" sz="2500" dirty="0" smtClean="0">
                <a:latin typeface="Arial" pitchFamily="34" charset="0"/>
                <a:cs typeface="Arial" pitchFamily="34" charset="0"/>
              </a:rPr>
              <a:t>особине супстанци</a:t>
            </a:r>
            <a:endParaRPr lang="en-US" sz="2500" dirty="0" smtClean="0">
              <a:latin typeface="Arial" pitchFamily="34" charset="0"/>
              <a:cs typeface="Arial" pitchFamily="34" charset="0"/>
            </a:endParaRPr>
          </a:p>
          <a:p>
            <a:r>
              <a:rPr lang="ru-RU" sz="2500" dirty="0" smtClean="0">
                <a:latin typeface="Arial" pitchFamily="34" charset="0"/>
                <a:cs typeface="Arial" pitchFamily="34" charset="0"/>
              </a:rPr>
              <a:t>способност супстанци да ступе у хемијске реакције,</a:t>
            </a:r>
            <a:endParaRPr lang="en-US" sz="2500" dirty="0" smtClean="0">
              <a:latin typeface="Arial" pitchFamily="34" charset="0"/>
              <a:cs typeface="Arial" pitchFamily="34" charset="0"/>
            </a:endParaRPr>
          </a:p>
          <a:p>
            <a:r>
              <a:rPr lang="ru-RU" sz="2500" dirty="0" smtClean="0">
                <a:latin typeface="Arial" pitchFamily="34" charset="0"/>
                <a:cs typeface="Arial" pitchFamily="34" charset="0"/>
              </a:rPr>
              <a:t>степен чистоће,</a:t>
            </a:r>
            <a:endParaRPr lang="en-US" sz="2500" dirty="0" smtClean="0">
              <a:latin typeface="Arial" pitchFamily="34" charset="0"/>
              <a:cs typeface="Arial" pitchFamily="34" charset="0"/>
            </a:endParaRPr>
          </a:p>
          <a:p>
            <a:r>
              <a:rPr lang="ru-RU" sz="2500" dirty="0" smtClean="0">
                <a:latin typeface="Arial" pitchFamily="34" charset="0"/>
                <a:cs typeface="Arial" pitchFamily="34" charset="0"/>
              </a:rPr>
              <a:t>фармацеутски облик</a:t>
            </a:r>
            <a:endParaRPr lang="en-US" sz="2500" dirty="0" smtClean="0">
              <a:latin typeface="Arial" pitchFamily="34" charset="0"/>
              <a:cs typeface="Arial" pitchFamily="34" charset="0"/>
            </a:endParaRPr>
          </a:p>
          <a:p>
            <a:r>
              <a:rPr lang="ru-RU" sz="2500" dirty="0" smtClean="0">
                <a:latin typeface="Arial" pitchFamily="34" charset="0"/>
                <a:cs typeface="Arial" pitchFamily="34" charset="0"/>
              </a:rPr>
              <a:t>технолошки процес у изради</a:t>
            </a:r>
            <a:endParaRPr lang="en-US" sz="2500" dirty="0" smtClean="0">
              <a:latin typeface="Arial" pitchFamily="34" charset="0"/>
              <a:cs typeface="Arial" pitchFamily="34" charset="0"/>
            </a:endParaRPr>
          </a:p>
          <a:p>
            <a:endParaRPr lang="en-US" sz="25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404664"/>
            <a:ext cx="7818072" cy="5843736"/>
          </a:xfrm>
        </p:spPr>
        <p:txBody>
          <a:bodyPr>
            <a:noAutofit/>
          </a:bodyPr>
          <a:lstStyle/>
          <a:p>
            <a:pPr>
              <a:buNone/>
            </a:pPr>
            <a:r>
              <a:rPr lang="ru-RU" sz="1850" b="1" dirty="0" smtClean="0">
                <a:latin typeface="Arial" pitchFamily="34" charset="0"/>
                <a:cs typeface="Arial" pitchFamily="34" charset="0"/>
              </a:rPr>
              <a:t>4. Безбедност </a:t>
            </a:r>
            <a:r>
              <a:rPr lang="ru-RU" sz="1850" b="1" dirty="0" smtClean="0">
                <a:latin typeface="Arial" pitchFamily="34" charset="0"/>
                <a:cs typeface="Arial" pitchFamily="34" charset="0"/>
              </a:rPr>
              <a:t>препарата</a:t>
            </a:r>
            <a:endParaRPr lang="en-US" sz="1850" dirty="0" smtClean="0">
              <a:latin typeface="Arial" pitchFamily="34" charset="0"/>
              <a:cs typeface="Arial" pitchFamily="34" charset="0"/>
            </a:endParaRPr>
          </a:p>
          <a:p>
            <a:pPr>
              <a:buNone/>
            </a:pPr>
            <a:endParaRPr lang="en-US" sz="1850" dirty="0" smtClean="0">
              <a:latin typeface="Arial" pitchFamily="34" charset="0"/>
              <a:cs typeface="Arial" pitchFamily="34" charset="0"/>
            </a:endParaRPr>
          </a:p>
          <a:p>
            <a:r>
              <a:rPr lang="ru-RU" sz="1850" dirty="0" smtClean="0">
                <a:latin typeface="Arial" pitchFamily="34" charset="0"/>
                <a:cs typeface="Arial" pitchFamily="34" charset="0"/>
              </a:rPr>
              <a:t>формулације које се користе имају већ тестиране и доказано безбедне састојке</a:t>
            </a:r>
          </a:p>
          <a:p>
            <a:r>
              <a:rPr lang="ru-RU" sz="1850" dirty="0" smtClean="0">
                <a:latin typeface="Arial" pitchFamily="34" charset="0"/>
                <a:cs typeface="Arial" pitchFamily="34" charset="0"/>
              </a:rPr>
              <a:t>Међутим, уколико се користе </a:t>
            </a:r>
            <a:r>
              <a:rPr lang="ru-RU" sz="1850" b="1" dirty="0" smtClean="0">
                <a:latin typeface="Arial" pitchFamily="34" charset="0"/>
                <a:cs typeface="Arial" pitchFamily="34" charset="0"/>
              </a:rPr>
              <a:t>нове сировине</a:t>
            </a:r>
            <a:r>
              <a:rPr lang="ru-RU" sz="1850" dirty="0" smtClean="0">
                <a:latin typeface="Arial" pitchFamily="34" charset="0"/>
                <a:cs typeface="Arial" pitchFamily="34" charset="0"/>
              </a:rPr>
              <a:t>, или јединствене комбинације сировина као и када се формулишу производи намењени </a:t>
            </a:r>
            <a:r>
              <a:rPr lang="ru-RU" sz="1850" b="1" dirty="0" smtClean="0">
                <a:latin typeface="Arial" pitchFamily="34" charset="0"/>
                <a:cs typeface="Arial" pitchFamily="34" charset="0"/>
              </a:rPr>
              <a:t>осетљивим деловима тела </a:t>
            </a:r>
            <a:r>
              <a:rPr lang="ru-RU" sz="1850" dirty="0" smtClean="0">
                <a:latin typeface="Arial" pitchFamily="34" charset="0"/>
                <a:cs typeface="Arial" pitchFamily="34" charset="0"/>
              </a:rPr>
              <a:t>(очи, гениталије, оралне шупљине), потребна су додатна испитивања</a:t>
            </a:r>
          </a:p>
          <a:p>
            <a:r>
              <a:rPr lang="ru-RU" sz="1850" b="1" dirty="0" smtClean="0">
                <a:latin typeface="Arial" pitchFamily="34" charset="0"/>
                <a:cs typeface="Arial" pitchFamily="34" charset="0"/>
              </a:rPr>
              <a:t>Облик</a:t>
            </a:r>
            <a:r>
              <a:rPr lang="ru-RU" sz="1850" dirty="0" smtClean="0">
                <a:latin typeface="Arial" pitchFamily="34" charset="0"/>
                <a:cs typeface="Arial" pitchFamily="34" charset="0"/>
              </a:rPr>
              <a:t> у ком се испоручују супстанце може утицати на безбедност производа. На пример, производи који су безбедни у чврстом или течном облику могу да изазову већи ризик ако се примењују у виду аеросола због продирања у плућа</a:t>
            </a:r>
          </a:p>
          <a:p>
            <a:endParaRPr lang="ru-RU" sz="1850" dirty="0" smtClean="0">
              <a:latin typeface="Arial" pitchFamily="34" charset="0"/>
              <a:cs typeface="Arial" pitchFamily="34" charset="0"/>
            </a:endParaRPr>
          </a:p>
          <a:p>
            <a:pPr>
              <a:buNone/>
            </a:pPr>
            <a:r>
              <a:rPr lang="ru-RU" sz="1850" b="1" dirty="0" smtClean="0">
                <a:latin typeface="Arial" pitchFamily="34" charset="0"/>
                <a:cs typeface="Arial" pitchFamily="34" charset="0"/>
              </a:rPr>
              <a:t>5. Регулатива</a:t>
            </a:r>
            <a:endParaRPr lang="en-US" sz="1850" dirty="0" smtClean="0">
              <a:latin typeface="Arial" pitchFamily="34" charset="0"/>
              <a:cs typeface="Arial" pitchFamily="34" charset="0"/>
            </a:endParaRPr>
          </a:p>
          <a:p>
            <a:pPr>
              <a:buNone/>
            </a:pPr>
            <a:endParaRPr lang="en-US" sz="1850" dirty="0" smtClean="0">
              <a:latin typeface="Arial" pitchFamily="34" charset="0"/>
              <a:cs typeface="Arial" pitchFamily="34" charset="0"/>
            </a:endParaRPr>
          </a:p>
          <a:p>
            <a:r>
              <a:rPr lang="ru-RU" sz="1850" dirty="0" smtClean="0">
                <a:latin typeface="Arial" pitchFamily="34" charset="0"/>
                <a:cs typeface="Arial" pitchFamily="34" charset="0"/>
              </a:rPr>
              <a:t>Процена регулаторних смерница је област која захтева специфичну стручност особе која се бави развојем козметичких производа. Тренутно, највећа брига козметичке индустрије је окренута ка регулативи за </a:t>
            </a:r>
            <a:r>
              <a:rPr lang="ru-RU" sz="1850" dirty="0" smtClean="0">
                <a:solidFill>
                  <a:srgbClr val="FF0000"/>
                </a:solidFill>
                <a:latin typeface="Arial" pitchFamily="34" charset="0"/>
                <a:cs typeface="Arial" pitchFamily="34" charset="0"/>
              </a:rPr>
              <a:t>испарљива органска једињења </a:t>
            </a:r>
            <a:r>
              <a:rPr lang="ru-RU" sz="1850" dirty="0" smtClean="0">
                <a:latin typeface="Arial" pitchFamily="34" charset="0"/>
                <a:cs typeface="Arial" pitchFamily="34" charset="0"/>
              </a:rPr>
              <a:t>која се налазе у фарбама и спрејевима за косу</a:t>
            </a:r>
            <a:endParaRPr lang="en-US" sz="1850" dirty="0" smtClean="0">
              <a:latin typeface="Arial" pitchFamily="34" charset="0"/>
              <a:cs typeface="Arial" pitchFamily="34" charset="0"/>
            </a:endParaRPr>
          </a:p>
          <a:p>
            <a:endParaRPr lang="en-US" sz="1850" dirty="0" smtClean="0">
              <a:latin typeface="Arial" pitchFamily="34" charset="0"/>
              <a:cs typeface="Arial" pitchFamily="34" charset="0"/>
            </a:endParaRPr>
          </a:p>
          <a:p>
            <a:endParaRPr lang="en-US" sz="185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476672"/>
            <a:ext cx="7674056" cy="5771728"/>
          </a:xfrm>
        </p:spPr>
        <p:txBody>
          <a:bodyPr>
            <a:normAutofit fontScale="62500" lnSpcReduction="20000"/>
          </a:bodyPr>
          <a:lstStyle/>
          <a:p>
            <a:pPr>
              <a:buNone/>
            </a:pPr>
            <a:r>
              <a:rPr lang="ru-RU" b="1" dirty="0" smtClean="0">
                <a:latin typeface="Arial" pitchFamily="34" charset="0"/>
                <a:cs typeface="Arial" pitchFamily="34" charset="0"/>
              </a:rPr>
              <a:t>6. Трошкови</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r>
              <a:rPr lang="ru-RU" dirty="0" smtClean="0">
                <a:latin typeface="Arial" pitchFamily="34" charset="0"/>
                <a:cs typeface="Arial" pitchFamily="34" charset="0"/>
              </a:rPr>
              <a:t>Стручњак за формулације козметичких производа може направити најбољи шампон на свету, међутим уколико се не ускладе трошкови састојака, производње, маркетинга, паковања на почетку пројекта, пројекат ће бити осуђен на пропаст</a:t>
            </a:r>
            <a:endParaRPr lang="en-US" dirty="0" smtClean="0">
              <a:latin typeface="Arial" pitchFamily="34" charset="0"/>
              <a:cs typeface="Arial" pitchFamily="34" charset="0"/>
            </a:endParaRPr>
          </a:p>
          <a:p>
            <a:pPr>
              <a:buNone/>
            </a:pPr>
            <a:endParaRPr lang="sr-Cyrl-RS" dirty="0" smtClean="0">
              <a:latin typeface="Arial" pitchFamily="34" charset="0"/>
              <a:cs typeface="Arial" pitchFamily="34" charset="0"/>
            </a:endParaRPr>
          </a:p>
          <a:p>
            <a:pPr>
              <a:buNone/>
            </a:pPr>
            <a:r>
              <a:rPr lang="ru-RU" b="1" dirty="0" smtClean="0">
                <a:latin typeface="Arial" pitchFamily="34" charset="0"/>
                <a:cs typeface="Arial" pitchFamily="34" charset="0"/>
              </a:rPr>
              <a:t>7. Операције </a:t>
            </a:r>
            <a:r>
              <a:rPr lang="ru-RU" b="1" dirty="0" smtClean="0">
                <a:latin typeface="Arial" pitchFamily="34" charset="0"/>
                <a:cs typeface="Arial" pitchFamily="34" charset="0"/>
              </a:rPr>
              <a:t>и производња </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r>
              <a:rPr lang="ru-RU" dirty="0" smtClean="0">
                <a:latin typeface="Arial" pitchFamily="34" charset="0"/>
                <a:cs typeface="Arial" pitchFamily="34" charset="0"/>
              </a:rPr>
              <a:t>Под овом ставком се подразумева </a:t>
            </a:r>
            <a:r>
              <a:rPr lang="ru-RU" b="1" dirty="0" smtClean="0">
                <a:latin typeface="Arial" pitchFamily="34" charset="0"/>
                <a:cs typeface="Arial" pitchFamily="34" charset="0"/>
              </a:rPr>
              <a:t>доступност и набавка сировина</a:t>
            </a:r>
            <a:r>
              <a:rPr lang="ru-RU" dirty="0" smtClean="0">
                <a:latin typeface="Arial" pitchFamily="34" charset="0"/>
                <a:cs typeface="Arial" pitchFamily="34" charset="0"/>
              </a:rPr>
              <a:t> које се испоручују према одређеним спецификацијама. Потребно је велико теоријско знање како се састојци </a:t>
            </a:r>
            <a:r>
              <a:rPr lang="ru-RU" b="1" dirty="0" smtClean="0">
                <a:latin typeface="Arial" pitchFamily="34" charset="0"/>
                <a:cs typeface="Arial" pitchFamily="34" charset="0"/>
              </a:rPr>
              <a:t>чувају, мешају, загревају и хладе током мешања</a:t>
            </a:r>
          </a:p>
          <a:p>
            <a:r>
              <a:rPr lang="ru-RU" b="1" dirty="0" smtClean="0">
                <a:latin typeface="Arial" pitchFamily="34" charset="0"/>
                <a:cs typeface="Arial" pitchFamily="34" charset="0"/>
              </a:rPr>
              <a:t>Облик</a:t>
            </a:r>
            <a:r>
              <a:rPr lang="ru-RU" dirty="0" smtClean="0">
                <a:latin typeface="Arial" pitchFamily="34" charset="0"/>
                <a:cs typeface="Arial" pitchFamily="34" charset="0"/>
              </a:rPr>
              <a:t> у ком се састојци налазе може да утиче на процес обраде. Пример су </a:t>
            </a:r>
            <a:r>
              <a:rPr lang="ru-RU" dirty="0" smtClean="0">
                <a:solidFill>
                  <a:srgbClr val="FF0000"/>
                </a:solidFill>
                <a:latin typeface="Arial" pitchFamily="34" charset="0"/>
                <a:cs typeface="Arial" pitchFamily="34" charset="0"/>
              </a:rPr>
              <a:t>пудери</a:t>
            </a:r>
            <a:r>
              <a:rPr lang="ru-RU" dirty="0" smtClean="0">
                <a:latin typeface="Arial" pitchFamily="34" charset="0"/>
                <a:cs typeface="Arial" pitchFamily="34" charset="0"/>
              </a:rPr>
              <a:t> који могу правити проблем јер их је теже распршити и могу створити прашину, стога могу утицати на дисање па је наопходна опрема за вентилацију. Чврсти материјали (воскови, бутери) треба да се секу на ситније дело</a:t>
            </a:r>
            <a:r>
              <a:rPr lang="sr-Cyrl-RS" dirty="0" smtClean="0">
                <a:latin typeface="Arial" pitchFamily="34" charset="0"/>
                <a:cs typeface="Arial" pitchFamily="34" charset="0"/>
              </a:rPr>
              <a:t>в</a:t>
            </a:r>
            <a:r>
              <a:rPr lang="ru-RU" dirty="0" smtClean="0">
                <a:latin typeface="Arial" pitchFamily="34" charset="0"/>
                <a:cs typeface="Arial" pitchFamily="34" charset="0"/>
              </a:rPr>
              <a:t>е како им би се олакшало отапање</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latin typeface="Arial" pitchFamily="34" charset="0"/>
                <a:cs typeface="Arial" pitchFamily="34" charset="0"/>
              </a:rPr>
              <a:t>КОЗМЕТИЧКИ ОБЛИЦИ ПРОИЗВОДА</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pic>
        <p:nvPicPr>
          <p:cNvPr id="2051" name="Picture 3"/>
          <p:cNvPicPr>
            <a:picLocks noChangeAspect="1" noChangeArrowheads="1"/>
          </p:cNvPicPr>
          <p:nvPr/>
        </p:nvPicPr>
        <p:blipFill>
          <a:blip r:embed="rId2" cstate="print"/>
          <a:srcRect/>
          <a:stretch>
            <a:fillRect/>
          </a:stretch>
        </p:blipFill>
        <p:spPr bwMode="auto">
          <a:xfrm>
            <a:off x="1187623" y="1556792"/>
            <a:ext cx="7648607" cy="42484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Users\Anica Petković\Desktop\INDUSTRIJSKA FARMACIJA\P2M1615-v1-scaled.jpg"/>
          <p:cNvPicPr>
            <a:picLocks noChangeAspect="1" noChangeArrowheads="1"/>
          </p:cNvPicPr>
          <p:nvPr/>
        </p:nvPicPr>
        <p:blipFill>
          <a:blip r:embed="rId2" cstate="print"/>
          <a:srcRect/>
          <a:stretch>
            <a:fillRect/>
          </a:stretch>
        </p:blipFill>
        <p:spPr bwMode="auto">
          <a:xfrm>
            <a:off x="7659216" y="0"/>
            <a:ext cx="1484784" cy="1484784"/>
          </a:xfrm>
          <a:prstGeom prst="rect">
            <a:avLst/>
          </a:prstGeom>
          <a:noFill/>
        </p:spPr>
      </p:pic>
      <p:sp>
        <p:nvSpPr>
          <p:cNvPr id="2" name="Title 1"/>
          <p:cNvSpPr>
            <a:spLocks noGrp="1"/>
          </p:cNvSpPr>
          <p:nvPr>
            <p:ph type="title"/>
          </p:nvPr>
        </p:nvSpPr>
        <p:spPr/>
        <p:txBody>
          <a:bodyPr>
            <a:normAutofit fontScale="90000"/>
          </a:bodyPr>
          <a:lstStyle/>
          <a:p>
            <a:r>
              <a:rPr lang="ru-RU" b="1" dirty="0" smtClean="0">
                <a:latin typeface="Arial" pitchFamily="34" charset="0"/>
                <a:cs typeface="Arial" pitchFamily="34" charset="0"/>
              </a:rPr>
              <a:t>Раствори</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55000" lnSpcReduction="20000"/>
          </a:bodyPr>
          <a:lstStyle/>
          <a:p>
            <a:r>
              <a:rPr lang="ru-RU" dirty="0" smtClean="0">
                <a:latin typeface="Arial" pitchFamily="34" charset="0"/>
                <a:cs typeface="Arial" pitchFamily="34" charset="0"/>
              </a:rPr>
              <a:t>најједноставнији облици производа за негу, представљају течне хомогене системе у којима су све компоненте растворљиве</a:t>
            </a:r>
          </a:p>
          <a:p>
            <a:r>
              <a:rPr lang="ru-RU" dirty="0" smtClean="0">
                <a:latin typeface="Arial" pitchFamily="34" charset="0"/>
                <a:cs typeface="Arial" pitchFamily="34" charset="0"/>
              </a:rPr>
              <a:t>најчешће </a:t>
            </a:r>
            <a:r>
              <a:rPr lang="ru-RU" dirty="0" smtClean="0">
                <a:solidFill>
                  <a:srgbClr val="FF0000"/>
                </a:solidFill>
                <a:latin typeface="Arial" pitchFamily="34" charset="0"/>
                <a:cs typeface="Arial" pitchFamily="34" charset="0"/>
              </a:rPr>
              <a:t>водени</a:t>
            </a:r>
            <a:r>
              <a:rPr lang="ru-RU" dirty="0" smtClean="0">
                <a:latin typeface="Arial" pitchFamily="34" charset="0"/>
                <a:cs typeface="Arial" pitchFamily="34" charset="0"/>
              </a:rPr>
              <a:t> са активним састојцима који су растворени у води као што су нпр. шампони, сапуни или раствори за уклањање шминке</a:t>
            </a:r>
          </a:p>
          <a:p>
            <a:r>
              <a:rPr lang="ru-RU" dirty="0" smtClean="0">
                <a:solidFill>
                  <a:srgbClr val="FF0000"/>
                </a:solidFill>
                <a:latin typeface="Arial" pitchFamily="34" charset="0"/>
                <a:cs typeface="Arial" pitchFamily="34" charset="0"/>
              </a:rPr>
              <a:t>водено-алкохолни</a:t>
            </a:r>
            <a:r>
              <a:rPr lang="ru-RU" dirty="0" smtClean="0">
                <a:latin typeface="Arial" pitchFamily="34" charset="0"/>
                <a:cs typeface="Arial" pitchFamily="34" charset="0"/>
              </a:rPr>
              <a:t> раствори који чине мешавину воде и алкохола као растварача (примери:спреј за косу, течност за испирање усне дупље, лосиони након бријања)</a:t>
            </a:r>
          </a:p>
          <a:p>
            <a:r>
              <a:rPr lang="ru-RU" dirty="0" smtClean="0">
                <a:solidFill>
                  <a:srgbClr val="FF0000"/>
                </a:solidFill>
                <a:latin typeface="Arial" pitchFamily="34" charset="0"/>
                <a:cs typeface="Arial" pitchFamily="34" charset="0"/>
              </a:rPr>
              <a:t>анхидровани</a:t>
            </a:r>
            <a:r>
              <a:rPr lang="ru-RU" dirty="0" smtClean="0">
                <a:latin typeface="Arial" pitchFamily="34" charset="0"/>
                <a:cs typeface="Arial" pitchFamily="34" charset="0"/>
              </a:rPr>
              <a:t> (неводени) који су направљени од органских растварача, минералних уља или других липофилних састојака (скидач лака за нокте, уља за купање)</a:t>
            </a:r>
          </a:p>
          <a:p>
            <a:r>
              <a:rPr lang="ru-RU" dirty="0" smtClean="0">
                <a:latin typeface="Arial" pitchFamily="34" charset="0"/>
                <a:cs typeface="Arial" pitchFamily="34" charset="0"/>
              </a:rPr>
              <a:t>Једноставни су за производњу, мешање и пуњење</a:t>
            </a:r>
          </a:p>
          <a:p>
            <a:r>
              <a:rPr lang="ru-RU" dirty="0" smtClean="0">
                <a:latin typeface="Arial" pitchFamily="34" charset="0"/>
                <a:cs typeface="Arial" pitchFamily="34" charset="0"/>
              </a:rPr>
              <a:t>Раствори су термодинамички системи који углавном не захтевају загревање или хлађење приликом мешања</a:t>
            </a:r>
          </a:p>
          <a:p>
            <a:r>
              <a:rPr lang="ru-RU" dirty="0" smtClean="0">
                <a:latin typeface="Arial" pitchFamily="34" charset="0"/>
                <a:cs typeface="Arial" pitchFamily="34" charset="0"/>
              </a:rPr>
              <a:t>Недостатак им је што нуде само ограничену функционалност тј. многи козметички састојци се не растварају у води или захтевају да буду у другим дозираним облицима козметичког производа.</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Users\Anica Petković\Desktop\INDUSTRIJSKA FARMACIJA\24042019115715pm.jpg"/>
          <p:cNvPicPr>
            <a:picLocks noChangeAspect="1" noChangeArrowheads="1"/>
          </p:cNvPicPr>
          <p:nvPr/>
        </p:nvPicPr>
        <p:blipFill>
          <a:blip r:embed="rId2" cstate="print"/>
          <a:srcRect/>
          <a:stretch>
            <a:fillRect/>
          </a:stretch>
        </p:blipFill>
        <p:spPr bwMode="auto">
          <a:xfrm>
            <a:off x="5759624" y="1196752"/>
            <a:ext cx="3384376" cy="3384376"/>
          </a:xfrm>
          <a:prstGeom prst="rect">
            <a:avLst/>
          </a:prstGeom>
          <a:noFill/>
        </p:spPr>
      </p:pic>
      <p:sp>
        <p:nvSpPr>
          <p:cNvPr id="2" name="Title 1"/>
          <p:cNvSpPr>
            <a:spLocks noGrp="1"/>
          </p:cNvSpPr>
          <p:nvPr>
            <p:ph type="title"/>
          </p:nvPr>
        </p:nvSpPr>
        <p:spPr/>
        <p:txBody>
          <a:bodyPr>
            <a:normAutofit fontScale="90000"/>
          </a:bodyPr>
          <a:lstStyle/>
          <a:p>
            <a:r>
              <a:rPr lang="ru-RU" b="1" dirty="0" smtClean="0">
                <a:latin typeface="Arial" pitchFamily="34" charset="0"/>
                <a:cs typeface="Arial" pitchFamily="34" charset="0"/>
              </a:rPr>
              <a:t>Суспензије</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1043608" y="1412776"/>
            <a:ext cx="7498080" cy="4800600"/>
          </a:xfrm>
        </p:spPr>
        <p:txBody>
          <a:bodyPr>
            <a:normAutofit/>
          </a:bodyPr>
          <a:lstStyle/>
          <a:p>
            <a:r>
              <a:rPr lang="ru-RU" sz="1600" dirty="0" smtClean="0">
                <a:latin typeface="Arial" pitchFamily="34" charset="0"/>
                <a:cs typeface="Arial" pitchFamily="34" charset="0"/>
              </a:rPr>
              <a:t>Суспензије представљају дозиране облике који се састоје од чврстих супстанци у течној фази у којој се чврста фаза не раствара</a:t>
            </a:r>
            <a:endParaRPr lang="en-US" sz="1600" dirty="0" smtClean="0">
              <a:latin typeface="Arial" pitchFamily="34" charset="0"/>
              <a:cs typeface="Arial" pitchFamily="34" charset="0"/>
            </a:endParaRPr>
          </a:p>
          <a:p>
            <a:r>
              <a:rPr lang="ru-RU" sz="1600" dirty="0" smtClean="0">
                <a:latin typeface="Arial" pitchFamily="34" charset="0"/>
                <a:cs typeface="Arial" pitchFamily="34" charset="0"/>
              </a:rPr>
              <a:t>Деле се на: </a:t>
            </a:r>
            <a:endParaRPr lang="en-US" sz="1600" dirty="0" smtClean="0">
              <a:latin typeface="Arial" pitchFamily="34" charset="0"/>
              <a:cs typeface="Arial" pitchFamily="34" charset="0"/>
            </a:endParaRPr>
          </a:p>
          <a:p>
            <a:pPr marL="596646" indent="-514350">
              <a:buFont typeface="+mj-lt"/>
              <a:buAutoNum type="arabicPeriod"/>
            </a:pPr>
            <a:r>
              <a:rPr lang="sr-Cyrl-RS" sz="1600" dirty="0" smtClean="0">
                <a:latin typeface="Arial" pitchFamily="34" charset="0"/>
                <a:cs typeface="Arial" pitchFamily="34" charset="0"/>
              </a:rPr>
              <a:t>в</a:t>
            </a:r>
            <a:r>
              <a:rPr lang="ru-RU" sz="1600" dirty="0" smtClean="0">
                <a:latin typeface="Arial" pitchFamily="34" charset="0"/>
                <a:cs typeface="Arial" pitchFamily="34" charset="0"/>
              </a:rPr>
              <a:t>одене</a:t>
            </a:r>
            <a:endParaRPr lang="en-US" sz="1600" dirty="0" smtClean="0">
              <a:latin typeface="Arial" pitchFamily="34" charset="0"/>
              <a:cs typeface="Arial" pitchFamily="34" charset="0"/>
            </a:endParaRPr>
          </a:p>
          <a:p>
            <a:pPr marL="596646" indent="-514350">
              <a:buFont typeface="+mj-lt"/>
              <a:buAutoNum type="arabicPeriod"/>
            </a:pPr>
            <a:r>
              <a:rPr lang="ru-RU" sz="1600" dirty="0" smtClean="0">
                <a:latin typeface="Arial" pitchFamily="34" charset="0"/>
                <a:cs typeface="Arial" pitchFamily="34" charset="0"/>
              </a:rPr>
              <a:t>водено</a:t>
            </a:r>
            <a:r>
              <a:rPr lang="en-US" sz="1600" dirty="0" smtClean="0">
                <a:latin typeface="Arial" pitchFamily="34" charset="0"/>
                <a:cs typeface="Arial" pitchFamily="34" charset="0"/>
              </a:rPr>
              <a:t>-</a:t>
            </a:r>
            <a:r>
              <a:rPr lang="ru-RU" sz="1600" dirty="0" smtClean="0">
                <a:latin typeface="Arial" pitchFamily="34" charset="0"/>
                <a:cs typeface="Arial" pitchFamily="34" charset="0"/>
              </a:rPr>
              <a:t>алкохо</a:t>
            </a:r>
            <a:r>
              <a:rPr lang="sr-Cyrl-RS" sz="1600" dirty="0" smtClean="0">
                <a:latin typeface="Arial" pitchFamily="34" charset="0"/>
                <a:cs typeface="Arial" pitchFamily="34" charset="0"/>
              </a:rPr>
              <a:t>л</a:t>
            </a:r>
            <a:r>
              <a:rPr lang="ru-RU" sz="1600" dirty="0" smtClean="0">
                <a:latin typeface="Arial" pitchFamily="34" charset="0"/>
                <a:cs typeface="Arial" pitchFamily="34" charset="0"/>
              </a:rPr>
              <a:t>не </a:t>
            </a:r>
            <a:endParaRPr lang="en-US" sz="1600" dirty="0" smtClean="0">
              <a:latin typeface="Arial" pitchFamily="34" charset="0"/>
              <a:cs typeface="Arial" pitchFamily="34" charset="0"/>
            </a:endParaRPr>
          </a:p>
          <a:p>
            <a:pPr marL="596646" indent="-514350">
              <a:buFont typeface="+mj-lt"/>
              <a:buAutoNum type="arabicPeriod"/>
            </a:pPr>
            <a:r>
              <a:rPr lang="ru-RU" sz="1600" dirty="0" smtClean="0">
                <a:latin typeface="Arial" pitchFamily="34" charset="0"/>
                <a:cs typeface="Arial" pitchFamily="34" charset="0"/>
              </a:rPr>
              <a:t>антихидроване суспензије</a:t>
            </a:r>
          </a:p>
          <a:p>
            <a:pPr marL="596646" indent="-514350">
              <a:buNone/>
            </a:pPr>
            <a:endParaRPr lang="en-US" sz="1600" dirty="0" smtClean="0">
              <a:latin typeface="Arial" pitchFamily="34" charset="0"/>
              <a:cs typeface="Arial" pitchFamily="34" charset="0"/>
            </a:endParaRPr>
          </a:p>
          <a:p>
            <a:r>
              <a:rPr lang="ru-RU" sz="1600" dirty="0" smtClean="0">
                <a:latin typeface="Arial" pitchFamily="34" charset="0"/>
                <a:cs typeface="Arial" pitchFamily="34" charset="0"/>
              </a:rPr>
              <a:t>термодинамички нестабилне</a:t>
            </a:r>
          </a:p>
          <a:p>
            <a:r>
              <a:rPr lang="ru-RU" sz="1600" dirty="0" smtClean="0">
                <a:latin typeface="Arial" pitchFamily="34" charset="0"/>
                <a:cs typeface="Arial" pitchFamily="34" charset="0"/>
              </a:rPr>
              <a:t>У циљу повећања стабилности суспензије, може се подешавати </a:t>
            </a:r>
            <a:r>
              <a:rPr lang="ru-RU" sz="1600" b="1" dirty="0" smtClean="0">
                <a:latin typeface="Arial" pitchFamily="34" charset="0"/>
                <a:cs typeface="Arial" pitchFamily="34" charset="0"/>
              </a:rPr>
              <a:t>вискозитет суспензије</a:t>
            </a:r>
          </a:p>
          <a:p>
            <a:r>
              <a:rPr lang="ru-RU" sz="1600" dirty="0" smtClean="0">
                <a:latin typeface="Arial" pitchFamily="34" charset="0"/>
                <a:cs typeface="Arial" pitchFamily="34" charset="0"/>
              </a:rPr>
              <a:t>Угушћивачи као што су полимери (акрилат) или неоргански угушћивач (бентонит глине) се користе како би се повећала вискозност, успорила седиментација честица и повећала стабилност суспензија</a:t>
            </a:r>
          </a:p>
          <a:p>
            <a:r>
              <a:rPr lang="ru-RU" sz="1600" b="1" dirty="0" smtClean="0">
                <a:latin typeface="Arial" pitchFamily="34" charset="0"/>
                <a:cs typeface="Arial" pitchFamily="34" charset="0"/>
              </a:rPr>
              <a:t>Величина честице </a:t>
            </a:r>
            <a:r>
              <a:rPr lang="ru-RU" sz="1600" dirty="0" smtClean="0">
                <a:latin typeface="Arial" pitchFamily="34" charset="0"/>
                <a:cs typeface="Arial" pitchFamily="34" charset="0"/>
              </a:rPr>
              <a:t>суспензије утиче на процес седиментације. Што је мања величина честице то је спорија седиментација. </a:t>
            </a:r>
          </a:p>
          <a:p>
            <a:r>
              <a:rPr lang="ru-RU" sz="1600" dirty="0" smtClean="0">
                <a:latin typeface="Arial" pitchFamily="34" charset="0"/>
                <a:cs typeface="Arial" pitchFamily="34" charset="0"/>
              </a:rPr>
              <a:t>Пре употребе промућкати</a:t>
            </a:r>
          </a:p>
          <a:p>
            <a:endParaRPr lang="en-US" sz="1600" dirty="0" smtClean="0">
              <a:latin typeface="Arial" pitchFamily="34" charset="0"/>
              <a:cs typeface="Arial" pitchFamily="34" charset="0"/>
            </a:endParaRPr>
          </a:p>
          <a:p>
            <a:endParaRPr lang="en-US" sz="1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latin typeface="Arial" pitchFamily="34" charset="0"/>
                <a:cs typeface="Arial" pitchFamily="34" charset="0"/>
              </a:rPr>
              <a:t>Емулзије</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1187624" y="1268760"/>
            <a:ext cx="7746064" cy="5184576"/>
          </a:xfrm>
        </p:spPr>
        <p:txBody>
          <a:bodyPr>
            <a:noAutofit/>
          </a:bodyPr>
          <a:lstStyle/>
          <a:p>
            <a:r>
              <a:rPr lang="ru-RU" sz="2000" dirty="0" smtClean="0">
                <a:latin typeface="Arial" pitchFamily="34" charset="0"/>
                <a:cs typeface="Arial" pitchFamily="34" charset="0"/>
              </a:rPr>
              <a:t>најчешће коришћени дозирани облици у козметици</a:t>
            </a:r>
          </a:p>
          <a:p>
            <a:r>
              <a:rPr lang="ru-RU" sz="2000" dirty="0" smtClean="0">
                <a:latin typeface="Arial" pitchFamily="34" charset="0"/>
                <a:cs typeface="Arial" pitchFamily="34" charset="0"/>
              </a:rPr>
              <a:t>представљају двофазне системе који се састоје из бар две течне компоненте које се не мешају, једна распршена у виду капљица (унутрашња фаза) и друга течна (спољашња) фаза, стабилизована са једним или више емулгатора</a:t>
            </a:r>
            <a:endParaRPr lang="en-GB" sz="2000" dirty="0" smtClean="0">
              <a:latin typeface="Arial" pitchFamily="34" charset="0"/>
              <a:cs typeface="Arial" pitchFamily="34" charset="0"/>
            </a:endParaRPr>
          </a:p>
          <a:p>
            <a:r>
              <a:rPr lang="ru-RU" sz="2000" dirty="0" smtClean="0">
                <a:latin typeface="Arial" pitchFamily="34" charset="0"/>
                <a:cs typeface="Arial" pitchFamily="34" charset="0"/>
              </a:rPr>
              <a:t>На основу вискозитета се могу поделити на креме и лосионе.</a:t>
            </a:r>
            <a:endParaRPr lang="en-US" sz="2000" dirty="0" smtClean="0">
              <a:latin typeface="Arial" pitchFamily="34" charset="0"/>
              <a:cs typeface="Arial" pitchFamily="34" charset="0"/>
            </a:endParaRPr>
          </a:p>
          <a:p>
            <a:r>
              <a:rPr lang="ru-RU" sz="2000" b="1" dirty="0" smtClean="0">
                <a:latin typeface="Arial" pitchFamily="34" charset="0"/>
                <a:cs typeface="Arial" pitchFamily="34" charset="0"/>
              </a:rPr>
              <a:t>Креме </a:t>
            </a:r>
            <a:r>
              <a:rPr lang="ru-RU" sz="2000" dirty="0" smtClean="0">
                <a:latin typeface="Arial" pitchFamily="34" charset="0"/>
                <a:cs typeface="Arial" pitchFamily="34" charset="0"/>
              </a:rPr>
              <a:t>су производи који представљају вискозну получврсту мешавину водене, уљане фазе и емулгатора или сурфактанта</a:t>
            </a:r>
            <a:endParaRPr lang="en-GB" sz="2000" dirty="0" smtClean="0">
              <a:latin typeface="Arial" pitchFamily="34" charset="0"/>
              <a:cs typeface="Arial" pitchFamily="34" charset="0"/>
            </a:endParaRPr>
          </a:p>
          <a:p>
            <a:r>
              <a:rPr lang="ru-RU" sz="2000" dirty="0" smtClean="0">
                <a:latin typeface="Arial" pitchFamily="34" charset="0"/>
                <a:cs typeface="Arial" pitchFamily="34" charset="0"/>
              </a:rPr>
              <a:t>Према распореду водене и масне фазе кремови се деле на: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уље у води (У/В) кремове</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вода у уљу (В/У) кремове</a:t>
            </a:r>
            <a:endParaRPr lang="en-US" sz="2000" dirty="0" smtClean="0">
              <a:latin typeface="Arial" pitchFamily="34" charset="0"/>
              <a:cs typeface="Arial" pitchFamily="34" charset="0"/>
            </a:endParaRPr>
          </a:p>
          <a:p>
            <a:pPr>
              <a:buNone/>
            </a:pP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pic>
        <p:nvPicPr>
          <p:cNvPr id="1026" name="Picture 2" descr="D:\Users\Anica Petković\Desktop\INDUSTRIJSKA FARMACIJA\download.jfif"/>
          <p:cNvPicPr>
            <a:picLocks noChangeAspect="1" noChangeArrowheads="1"/>
          </p:cNvPicPr>
          <p:nvPr/>
        </p:nvPicPr>
        <p:blipFill>
          <a:blip r:embed="rId2" cstate="print"/>
          <a:srcRect/>
          <a:stretch>
            <a:fillRect/>
          </a:stretch>
        </p:blipFill>
        <p:spPr bwMode="auto">
          <a:xfrm>
            <a:off x="5724128" y="4437112"/>
            <a:ext cx="3240360" cy="218397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latin typeface="Arial" pitchFamily="34" charset="0"/>
                <a:cs typeface="Arial" pitchFamily="34" charset="0"/>
              </a:rPr>
              <a:t>Емулзије</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sz="half" idx="1"/>
          </p:nvPr>
        </p:nvSpPr>
        <p:spPr/>
        <p:txBody>
          <a:bodyPr>
            <a:normAutofit fontScale="85000" lnSpcReduction="10000"/>
          </a:bodyPr>
          <a:lstStyle/>
          <a:p>
            <a:pPr>
              <a:buNone/>
            </a:pPr>
            <a:r>
              <a:rPr lang="ru-RU" sz="2000" dirty="0" smtClean="0">
                <a:latin typeface="Arial" pitchFamily="34" charset="0"/>
                <a:cs typeface="Arial" pitchFamily="34" charset="0"/>
              </a:rPr>
              <a:t>У/В </a:t>
            </a:r>
            <a:r>
              <a:rPr lang="en-GB" sz="2000" dirty="0" smtClean="0">
                <a:latin typeface="Arial" pitchFamily="34" charset="0"/>
                <a:cs typeface="Arial" pitchFamily="34" charset="0"/>
              </a:rPr>
              <a:t> </a:t>
            </a:r>
            <a:r>
              <a:rPr lang="ru-RU" sz="2000" dirty="0" smtClean="0">
                <a:latin typeface="Arial" pitchFamily="34" charset="0"/>
                <a:cs typeface="Arial" pitchFamily="34" charset="0"/>
              </a:rPr>
              <a:t>кремов</a:t>
            </a:r>
            <a:r>
              <a:rPr lang="sr-Cyrl-RS" sz="2000" dirty="0" smtClean="0">
                <a:latin typeface="Arial" pitchFamily="34" charset="0"/>
                <a:cs typeface="Arial" pitchFamily="34" charset="0"/>
              </a:rPr>
              <a:t>и</a:t>
            </a:r>
            <a:r>
              <a:rPr lang="ru-RU" sz="2000" dirty="0" smtClean="0">
                <a:latin typeface="Arial" pitchFamily="34" charset="0"/>
                <a:cs typeface="Arial" pitchFamily="34" charset="0"/>
              </a:rPr>
              <a:t> се користи за препарате у сврху:</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чишћење лица</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неге коже тела и лица</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за негу косе, подмлађивања, </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за заштиту од УВ зрака,</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за бријање, неге коже беба и деце</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специфичне неге (кремови за третмане целулита, самопотамњивање коже, осветљивање хиперпигментације, механички пилинг и туширање, депилацију, антиперспиранти и дезедорантни кремови)</a:t>
            </a:r>
            <a:endParaRPr lang="en-US" sz="2000" dirty="0" smtClean="0">
              <a:latin typeface="Arial" pitchFamily="34" charset="0"/>
              <a:cs typeface="Arial" pitchFamily="34" charset="0"/>
            </a:endParaRPr>
          </a:p>
        </p:txBody>
      </p:sp>
      <p:sp>
        <p:nvSpPr>
          <p:cNvPr id="5" name="Content Placeholder 4"/>
          <p:cNvSpPr>
            <a:spLocks noGrp="1"/>
          </p:cNvSpPr>
          <p:nvPr>
            <p:ph sz="half" idx="2"/>
          </p:nvPr>
        </p:nvSpPr>
        <p:spPr/>
        <p:txBody>
          <a:bodyPr>
            <a:normAutofit fontScale="85000" lnSpcReduction="10000"/>
          </a:bodyPr>
          <a:lstStyle/>
          <a:p>
            <a:pPr>
              <a:buNone/>
            </a:pPr>
            <a:r>
              <a:rPr lang="ru-RU" sz="2000" dirty="0" smtClean="0">
                <a:latin typeface="Arial" pitchFamily="34" charset="0"/>
                <a:cs typeface="Arial" pitchFamily="34" charset="0"/>
              </a:rPr>
              <a:t>В/У кремови се користе као:</a:t>
            </a:r>
            <a:endParaRPr lang="en-US" sz="2000" dirty="0" smtClean="0">
              <a:latin typeface="Arial" pitchFamily="34" charset="0"/>
              <a:cs typeface="Arial" pitchFamily="34" charset="0"/>
            </a:endParaRPr>
          </a:p>
          <a:p>
            <a:pPr>
              <a:buFont typeface="Arial" pitchFamily="34" charset="0"/>
              <a:buChar char="•"/>
            </a:pPr>
            <a:r>
              <a:rPr lang="ru-RU" sz="2000" dirty="0" smtClean="0">
                <a:latin typeface="Arial" pitchFamily="34" charset="0"/>
                <a:cs typeface="Arial" pitchFamily="34" charset="0"/>
              </a:rPr>
              <a:t>ноћни кремови,</a:t>
            </a:r>
            <a:endParaRPr lang="en-US" sz="2000" dirty="0" smtClean="0">
              <a:latin typeface="Arial" pitchFamily="34" charset="0"/>
              <a:cs typeface="Arial" pitchFamily="34" charset="0"/>
            </a:endParaRPr>
          </a:p>
          <a:p>
            <a:pPr>
              <a:buFont typeface="Arial" pitchFamily="34" charset="0"/>
              <a:buChar char="•"/>
            </a:pPr>
            <a:r>
              <a:rPr lang="ru-RU" sz="2000" dirty="0" smtClean="0">
                <a:latin typeface="Arial" pitchFamily="34" charset="0"/>
                <a:cs typeface="Arial" pitchFamily="34" charset="0"/>
              </a:rPr>
              <a:t>кремови за масажу, </a:t>
            </a:r>
            <a:endParaRPr lang="en-US" sz="2000" dirty="0" smtClean="0">
              <a:latin typeface="Arial" pitchFamily="34" charset="0"/>
              <a:cs typeface="Arial" pitchFamily="34" charset="0"/>
            </a:endParaRPr>
          </a:p>
          <a:p>
            <a:pPr>
              <a:buFont typeface="Arial" pitchFamily="34" charset="0"/>
              <a:buChar char="•"/>
            </a:pPr>
            <a:r>
              <a:rPr lang="en-US" sz="2000" dirty="0" smtClean="0">
                <a:latin typeface="Arial" pitchFamily="34" charset="0"/>
                <a:cs typeface="Arial" pitchFamily="34" charset="0"/>
              </a:rPr>
              <a:t>anti</a:t>
            </a:r>
            <a:r>
              <a:rPr lang="ru-RU" sz="2000" dirty="0" smtClean="0">
                <a:latin typeface="Arial" pitchFamily="34" charset="0"/>
                <a:cs typeface="Arial" pitchFamily="34" charset="0"/>
              </a:rPr>
              <a:t>-</a:t>
            </a:r>
            <a:r>
              <a:rPr lang="en-US" sz="2000" dirty="0" smtClean="0">
                <a:latin typeface="Arial" pitchFamily="34" charset="0"/>
                <a:cs typeface="Arial" pitchFamily="34" charset="0"/>
              </a:rPr>
              <a:t>age</a:t>
            </a:r>
            <a:r>
              <a:rPr lang="ru-RU" sz="2000" dirty="0" smtClean="0">
                <a:latin typeface="Arial" pitchFamily="34" charset="0"/>
                <a:cs typeface="Arial" pitchFamily="34" charset="0"/>
              </a:rPr>
              <a:t> кремови, </a:t>
            </a:r>
            <a:endParaRPr lang="en-US" sz="2000" dirty="0" smtClean="0">
              <a:latin typeface="Arial" pitchFamily="34" charset="0"/>
              <a:cs typeface="Arial" pitchFamily="34" charset="0"/>
            </a:endParaRPr>
          </a:p>
          <a:p>
            <a:pPr>
              <a:buFont typeface="Arial" pitchFamily="34" charset="0"/>
              <a:buChar char="•"/>
            </a:pPr>
            <a:r>
              <a:rPr lang="ru-RU" sz="2000" dirty="0" smtClean="0">
                <a:latin typeface="Arial" pitchFamily="34" charset="0"/>
                <a:cs typeface="Arial" pitchFamily="34" charset="0"/>
              </a:rPr>
              <a:t>кремови за децу, </a:t>
            </a:r>
            <a:endParaRPr lang="en-US" sz="2000" dirty="0" smtClean="0">
              <a:latin typeface="Arial" pitchFamily="34" charset="0"/>
              <a:cs typeface="Arial" pitchFamily="34" charset="0"/>
            </a:endParaRPr>
          </a:p>
          <a:p>
            <a:pPr>
              <a:buFont typeface="Arial" pitchFamily="34" charset="0"/>
              <a:buChar char="•"/>
            </a:pPr>
            <a:r>
              <a:rPr lang="ru-RU" sz="2000" dirty="0" smtClean="0">
                <a:latin typeface="Arial" pitchFamily="34" charset="0"/>
                <a:cs typeface="Arial" pitchFamily="34" charset="0"/>
              </a:rPr>
              <a:t>кремови за веома суву кожу,</a:t>
            </a:r>
            <a:r>
              <a:rPr lang="en-US" sz="2000" dirty="0" smtClean="0">
                <a:latin typeface="Arial" pitchFamily="34" charset="0"/>
                <a:cs typeface="Arial" pitchFamily="34" charset="0"/>
              </a:rPr>
              <a:t> </a:t>
            </a:r>
            <a:r>
              <a:rPr lang="ru-RU" sz="2000" dirty="0" smtClean="0">
                <a:latin typeface="Arial" pitchFamily="34" charset="0"/>
                <a:cs typeface="Arial" pitchFamily="34" charset="0"/>
              </a:rPr>
              <a:t>негу руку и стопала, </a:t>
            </a:r>
            <a:endParaRPr lang="en-US" sz="2000" dirty="0" smtClean="0">
              <a:latin typeface="Arial" pitchFamily="34" charset="0"/>
              <a:cs typeface="Arial" pitchFamily="34" charset="0"/>
            </a:endParaRPr>
          </a:p>
          <a:p>
            <a:pPr>
              <a:buFont typeface="Arial" pitchFamily="34" charset="0"/>
              <a:buChar char="•"/>
            </a:pPr>
            <a:r>
              <a:rPr lang="ru-RU" sz="2000" dirty="0" smtClean="0">
                <a:latin typeface="Arial" pitchFamily="34" charset="0"/>
                <a:cs typeface="Arial" pitchFamily="34" charset="0"/>
              </a:rPr>
              <a:t>професионални заштитни кремови и</a:t>
            </a:r>
            <a:endParaRPr lang="en-US" sz="2000" dirty="0" smtClean="0">
              <a:latin typeface="Arial" pitchFamily="34" charset="0"/>
              <a:cs typeface="Arial" pitchFamily="34" charset="0"/>
            </a:endParaRPr>
          </a:p>
          <a:p>
            <a:pPr>
              <a:buFont typeface="Arial" pitchFamily="34" charset="0"/>
              <a:buChar char="•"/>
            </a:pPr>
            <a:r>
              <a:rPr lang="ru-RU" sz="2000" dirty="0" smtClean="0">
                <a:latin typeface="Arial" pitchFamily="34" charset="0"/>
                <a:cs typeface="Arial" pitchFamily="34" charset="0"/>
              </a:rPr>
              <a:t> вишенаменски кремови</a:t>
            </a:r>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pic>
        <p:nvPicPr>
          <p:cNvPr id="4" name="Picture 2" descr="D:\Users\Anica Petković\Desktop\INDUSTRIJSKA FARMACIJA\Emulsions-preparation-features-rheonics-viscosity-680x380.jpeg"/>
          <p:cNvPicPr>
            <a:picLocks noChangeAspect="1" noChangeArrowheads="1"/>
          </p:cNvPicPr>
          <p:nvPr/>
        </p:nvPicPr>
        <p:blipFill>
          <a:blip r:embed="rId2" cstate="print"/>
          <a:srcRect/>
          <a:stretch>
            <a:fillRect/>
          </a:stretch>
        </p:blipFill>
        <p:spPr bwMode="auto">
          <a:xfrm>
            <a:off x="5158223" y="5157192"/>
            <a:ext cx="3985777" cy="155679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ru-RU" sz="4400" b="1" dirty="0" smtClean="0">
                <a:solidFill>
                  <a:srgbClr val="000000"/>
                </a:solidFill>
                <a:effectLst/>
                <a:latin typeface="Arial" pitchFamily="34" charset="0"/>
                <a:ea typeface="Times New Roman" pitchFamily="18" charset="0"/>
                <a:cs typeface="Arial" pitchFamily="34" charset="0"/>
              </a:rPr>
              <a:t>СТРУКТУРА ПРЕДМЕТА:</a:t>
            </a:r>
            <a:r>
              <a:rPr lang="en-US" sz="800" dirty="0" smtClean="0">
                <a:solidFill>
                  <a:schemeClr val="tx1"/>
                </a:solidFill>
                <a:effectLst/>
                <a:latin typeface="Arial" pitchFamily="34" charset="0"/>
                <a:cs typeface="Arial" pitchFamily="34" charset="0"/>
              </a:rPr>
              <a:t/>
            </a:r>
            <a:br>
              <a:rPr lang="en-US" sz="800" dirty="0" smtClean="0">
                <a:solidFill>
                  <a:schemeClr val="tx1"/>
                </a:solidFill>
                <a:effectLst/>
                <a:latin typeface="Arial" pitchFamily="34" charset="0"/>
                <a:cs typeface="Arial" pitchFamily="34" charset="0"/>
              </a:rPr>
            </a:b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1043608" y="1556792"/>
          <a:ext cx="7848872" cy="3888432"/>
        </p:xfrm>
        <a:graphic>
          <a:graphicData uri="http://schemas.openxmlformats.org/drawingml/2006/table">
            <a:tbl>
              <a:tblPr/>
              <a:tblGrid>
                <a:gridCol w="737794"/>
                <a:gridCol w="4340426"/>
                <a:gridCol w="718957"/>
                <a:gridCol w="2051695"/>
              </a:tblGrid>
              <a:tr h="648072">
                <a:tc>
                  <a:txBody>
                    <a:bodyPr/>
                    <a:lstStyle/>
                    <a:p>
                      <a:pPr indent="68580" algn="ctr">
                        <a:spcAft>
                          <a:spcPts val="0"/>
                        </a:spcAft>
                      </a:pPr>
                      <a:r>
                        <a:rPr lang="ru-RU" sz="1000" b="1" dirty="0">
                          <a:solidFill>
                            <a:srgbClr val="000000"/>
                          </a:solidFill>
                          <a:latin typeface="Arial" pitchFamily="34" charset="0"/>
                          <a:ea typeface="Times New Roman"/>
                          <a:cs typeface="Arial" pitchFamily="34" charset="0"/>
                        </a:rPr>
                        <a:t>Модул</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ctr">
                        <a:spcAft>
                          <a:spcPts val="0"/>
                        </a:spcAft>
                      </a:pPr>
                      <a:r>
                        <a:rPr lang="ru-RU" sz="1000" b="1">
                          <a:solidFill>
                            <a:srgbClr val="000000"/>
                          </a:solidFill>
                          <a:latin typeface="Arial" pitchFamily="34" charset="0"/>
                          <a:ea typeface="Times New Roman"/>
                          <a:cs typeface="Arial" pitchFamily="34" charset="0"/>
                        </a:rPr>
                        <a:t>Назив модула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b="1">
                          <a:solidFill>
                            <a:srgbClr val="000000"/>
                          </a:solidFill>
                          <a:latin typeface="Arial" pitchFamily="34" charset="0"/>
                          <a:ea typeface="Times New Roman"/>
                          <a:cs typeface="Arial" pitchFamily="34" charset="0"/>
                        </a:rPr>
                        <a:t>Недеља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000" b="1">
                          <a:solidFill>
                            <a:srgbClr val="000000"/>
                          </a:solidFill>
                          <a:latin typeface="Arial" pitchFamily="34" charset="0"/>
                          <a:ea typeface="Times New Roman"/>
                          <a:cs typeface="Arial" pitchFamily="34" charset="0"/>
                        </a:rPr>
                        <a:t>Наставник-руководилац</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6144">
                <a:tc>
                  <a:txBody>
                    <a:bodyPr/>
                    <a:lstStyle/>
                    <a:p>
                      <a:pPr algn="ctr">
                        <a:spcAft>
                          <a:spcPts val="0"/>
                        </a:spcAft>
                      </a:pPr>
                      <a:r>
                        <a:rPr lang="ru-RU" sz="1100">
                          <a:solidFill>
                            <a:srgbClr val="000000"/>
                          </a:solidFill>
                          <a:latin typeface="Arial" pitchFamily="34" charset="0"/>
                          <a:ea typeface="Times New Roman"/>
                          <a:cs typeface="Arial" pitchFamily="34" charset="0"/>
                        </a:rPr>
                        <a:t>1</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sr-Cyrl-CS" sz="1000" dirty="0">
                          <a:solidFill>
                            <a:srgbClr val="000000"/>
                          </a:solidFill>
                          <a:latin typeface="Arial" pitchFamily="34" charset="0"/>
                          <a:ea typeface="Times New Roman"/>
                          <a:cs typeface="Arial" pitchFamily="34" charset="0"/>
                        </a:rPr>
                        <a:t>Увод у козметологију</a:t>
                      </a:r>
                      <a:r>
                        <a:rPr lang="ru-RU" sz="1000" dirty="0">
                          <a:solidFill>
                            <a:srgbClr val="000000"/>
                          </a:solidFill>
                          <a:latin typeface="Arial" pitchFamily="34" charset="0"/>
                          <a:ea typeface="Times New Roman"/>
                          <a:cs typeface="Arial" pitchFamily="34" charset="0"/>
                        </a:rPr>
                        <a:t>. Легислатива козметичких производа. Патенти. </a:t>
                      </a:r>
                      <a:r>
                        <a:rPr lang="en-US" sz="1000" dirty="0" err="1">
                          <a:solidFill>
                            <a:srgbClr val="000000"/>
                          </a:solidFill>
                          <a:latin typeface="Arial" pitchFamily="34" charset="0"/>
                          <a:ea typeface="Times New Roman"/>
                          <a:cs typeface="Arial" pitchFamily="34" charset="0"/>
                        </a:rPr>
                        <a:t>Ko</a:t>
                      </a:r>
                      <a:r>
                        <a:rPr lang="ru-RU" sz="1000" dirty="0">
                          <a:solidFill>
                            <a:srgbClr val="000000"/>
                          </a:solidFill>
                          <a:latin typeface="Arial" pitchFamily="34" charset="0"/>
                          <a:ea typeface="Times New Roman"/>
                          <a:cs typeface="Arial" pitchFamily="34" charset="0"/>
                        </a:rPr>
                        <a:t>жа, коса и нокти. </a:t>
                      </a:r>
                      <a:r>
                        <a:rPr lang="sr-Cyrl-CS" sz="1000" dirty="0">
                          <a:solidFill>
                            <a:srgbClr val="000000"/>
                          </a:solidFill>
                          <a:latin typeface="Arial" pitchFamily="34" charset="0"/>
                          <a:ea typeface="Times New Roman"/>
                          <a:cs typeface="Arial" pitchFamily="34" charset="0"/>
                        </a:rPr>
                        <a:t>Формулисање, избор активних и помоћних материја за израду различитих козметички производа. </a:t>
                      </a:r>
                      <a:r>
                        <a:rPr lang="en-GB" sz="1000" dirty="0" err="1">
                          <a:solidFill>
                            <a:srgbClr val="000000"/>
                          </a:solidFill>
                          <a:latin typeface="Arial" pitchFamily="34" charset="0"/>
                          <a:ea typeface="Times New Roman"/>
                          <a:cs typeface="Arial" pitchFamily="34" charset="0"/>
                        </a:rPr>
                        <a:t>Ko</a:t>
                      </a:r>
                      <a:r>
                        <a:rPr lang="ru-RU" sz="1000" dirty="0">
                          <a:solidFill>
                            <a:srgbClr val="000000"/>
                          </a:solidFill>
                          <a:latin typeface="Arial" pitchFamily="34" charset="0"/>
                          <a:ea typeface="Times New Roman"/>
                          <a:cs typeface="Arial" pitchFamily="34" charset="0"/>
                        </a:rPr>
                        <a:t>зметоцеутици.</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solidFill>
                            <a:srgbClr val="000000"/>
                          </a:solidFill>
                          <a:latin typeface="Arial" pitchFamily="34" charset="0"/>
                          <a:ea typeface="Times New Roman"/>
                          <a:cs typeface="Arial" pitchFamily="34" charset="0"/>
                        </a:rPr>
                        <a:t>7</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100">
                          <a:solidFill>
                            <a:srgbClr val="000000"/>
                          </a:solidFill>
                          <a:latin typeface="Arial" pitchFamily="34" charset="0"/>
                          <a:ea typeface="Times New Roman"/>
                          <a:cs typeface="Arial" pitchFamily="34" charset="0"/>
                        </a:rPr>
                        <a:t>доц.др Аница Петровић</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4216">
                <a:tc>
                  <a:txBody>
                    <a:bodyPr/>
                    <a:lstStyle/>
                    <a:p>
                      <a:pPr algn="ctr">
                        <a:spcAft>
                          <a:spcPts val="0"/>
                        </a:spcAft>
                      </a:pPr>
                      <a:r>
                        <a:rPr lang="en-US" sz="1100">
                          <a:solidFill>
                            <a:srgbClr val="000000"/>
                          </a:solidFill>
                          <a:latin typeface="Arial" pitchFamily="34" charset="0"/>
                          <a:ea typeface="Times New Roman"/>
                          <a:cs typeface="Arial" pitchFamily="34" charset="0"/>
                        </a:rPr>
                        <a:t>2</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sr-Cyrl-CS" sz="1000">
                          <a:solidFill>
                            <a:srgbClr val="000000"/>
                          </a:solidFill>
                          <a:latin typeface="Arial" pitchFamily="34" charset="0"/>
                          <a:ea typeface="Times New Roman"/>
                          <a:cs typeface="Arial" pitchFamily="34" charset="0"/>
                        </a:rPr>
                        <a:t>Прописи који регулишу развој, производњу, складиштење лекова и козметичких производа. Утицај фактора формулације и процеса производње на стабилност лекова и козметичких производа. Методе за испитивање стабилности лекова. Фарм</a:t>
                      </a:r>
                      <a:r>
                        <a:rPr lang="en-GB" sz="1000">
                          <a:solidFill>
                            <a:srgbClr val="000000"/>
                          </a:solidFill>
                          <a:latin typeface="Arial" pitchFamily="34" charset="0"/>
                          <a:ea typeface="Times New Roman"/>
                          <a:cs typeface="Arial" pitchFamily="34" charset="0"/>
                        </a:rPr>
                        <a:t>a</a:t>
                      </a:r>
                      <a:r>
                        <a:rPr lang="sr-Cyrl-CS" sz="1000">
                          <a:solidFill>
                            <a:srgbClr val="000000"/>
                          </a:solidFill>
                          <a:latin typeface="Arial" pitchFamily="34" charset="0"/>
                          <a:ea typeface="Times New Roman"/>
                          <a:cs typeface="Arial" pitchFamily="34" charset="0"/>
                        </a:rPr>
                        <a:t>цеутско-технолошке операције и уређаји који се користе у фармацеутској индустрији.  </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solidFill>
                            <a:srgbClr val="000000"/>
                          </a:solidFill>
                          <a:latin typeface="Arial" pitchFamily="34" charset="0"/>
                          <a:ea typeface="Times New Roman"/>
                          <a:cs typeface="Arial" pitchFamily="34" charset="0"/>
                        </a:rPr>
                        <a:t>8</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100" dirty="0" err="1">
                          <a:solidFill>
                            <a:srgbClr val="000000"/>
                          </a:solidFill>
                          <a:latin typeface="Arial" pitchFamily="34" charset="0"/>
                          <a:ea typeface="Times New Roman"/>
                          <a:cs typeface="Arial" pitchFamily="34" charset="0"/>
                        </a:rPr>
                        <a:t>доц.др</a:t>
                      </a:r>
                      <a:r>
                        <a:rPr lang="en-US" sz="1100" dirty="0">
                          <a:solidFill>
                            <a:srgbClr val="000000"/>
                          </a:solidFill>
                          <a:latin typeface="Arial" pitchFamily="34" charset="0"/>
                          <a:ea typeface="Times New Roman"/>
                          <a:cs typeface="Arial" pitchFamily="34" charset="0"/>
                        </a:rPr>
                        <a:t> </a:t>
                      </a:r>
                      <a:r>
                        <a:rPr lang="en-US" sz="1100" dirty="0" err="1">
                          <a:solidFill>
                            <a:srgbClr val="000000"/>
                          </a:solidFill>
                          <a:latin typeface="Arial" pitchFamily="34" charset="0"/>
                          <a:ea typeface="Times New Roman"/>
                          <a:cs typeface="Arial" pitchFamily="34" charset="0"/>
                        </a:rPr>
                        <a:t>Аница</a:t>
                      </a:r>
                      <a:r>
                        <a:rPr lang="en-US" sz="1100" dirty="0">
                          <a:solidFill>
                            <a:srgbClr val="000000"/>
                          </a:solidFill>
                          <a:latin typeface="Arial" pitchFamily="34" charset="0"/>
                          <a:ea typeface="Times New Roman"/>
                          <a:cs typeface="Arial" pitchFamily="34" charset="0"/>
                        </a:rPr>
                        <a:t> </a:t>
                      </a:r>
                      <a:r>
                        <a:rPr lang="en-US" sz="1100" dirty="0" err="1">
                          <a:solidFill>
                            <a:srgbClr val="000000"/>
                          </a:solidFill>
                          <a:latin typeface="Arial" pitchFamily="34" charset="0"/>
                          <a:ea typeface="Times New Roman"/>
                          <a:cs typeface="Arial" pitchFamily="34" charset="0"/>
                        </a:rPr>
                        <a:t>Петровић</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Users\Anica Petković\Desktop\INDUSTRIJSKA FARMACIJA\images.jfif"/>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2" name="Title 1"/>
          <p:cNvSpPr>
            <a:spLocks noGrp="1"/>
          </p:cNvSpPr>
          <p:nvPr>
            <p:ph type="title"/>
          </p:nvPr>
        </p:nvSpPr>
        <p:spPr/>
        <p:txBody>
          <a:bodyPr/>
          <a:lstStyle/>
          <a:p>
            <a:r>
              <a:rPr lang="ru-RU" b="1" dirty="0" smtClean="0">
                <a:latin typeface="Arial" pitchFamily="34" charset="0"/>
                <a:cs typeface="Arial" pitchFamily="34" charset="0"/>
              </a:rPr>
              <a:t>Лосиони</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ru-RU" sz="2000" dirty="0" smtClean="0">
                <a:latin typeface="Arial" pitchFamily="34" charset="0"/>
                <a:cs typeface="Arial" pitchFamily="34" charset="0"/>
              </a:rPr>
              <a:t>представљају емулзије који су за разлику од кремова, мање вискозни и садрже нижу концентрацију уља и воскова дајући осећај лакоће и мање масне коже</a:t>
            </a:r>
          </a:p>
          <a:p>
            <a:r>
              <a:rPr lang="ru-RU" sz="2000" dirty="0" smtClean="0">
                <a:latin typeface="Arial" pitchFamily="34" charset="0"/>
                <a:cs typeface="Arial" pitchFamily="34" charset="0"/>
              </a:rPr>
              <a:t>Називају и ,,млекоˮ или ,,балзамˮ због већег садржаја водене фазе</a:t>
            </a:r>
          </a:p>
          <a:p>
            <a:r>
              <a:rPr lang="ru-RU" sz="2000" dirty="0" smtClean="0">
                <a:latin typeface="Arial" pitchFamily="34" charset="0"/>
                <a:cs typeface="Arial" pitchFamily="34" charset="0"/>
              </a:rPr>
              <a:t>Формулације у воду лосиона се користе за производе који су намењени:</a:t>
            </a:r>
          </a:p>
          <a:p>
            <a:pPr>
              <a:buFont typeface="Wingdings" pitchFamily="2" charset="2"/>
              <a:buChar char="v"/>
            </a:pPr>
            <a:r>
              <a:rPr lang="ru-RU" sz="2000" dirty="0" smtClean="0">
                <a:latin typeface="Arial" pitchFamily="34" charset="0"/>
                <a:cs typeface="Arial" pitchFamily="34" charset="0"/>
              </a:rPr>
              <a:t> нези коже и лица (балзами након бријања, спрејеви за заштиту од сунца)</a:t>
            </a:r>
          </a:p>
          <a:p>
            <a:pPr>
              <a:buFont typeface="Wingdings" pitchFamily="2" charset="2"/>
              <a:buChar char="v"/>
            </a:pPr>
            <a:r>
              <a:rPr lang="ru-RU" sz="2000" dirty="0" smtClean="0">
                <a:latin typeface="Arial" pitchFamily="34" charset="0"/>
                <a:cs typeface="Arial" pitchFamily="34" charset="0"/>
              </a:rPr>
              <a:t>косе (регенератори) </a:t>
            </a:r>
          </a:p>
          <a:p>
            <a:pPr>
              <a:buFont typeface="Wingdings" pitchFamily="2" charset="2"/>
              <a:buChar char="v"/>
            </a:pPr>
            <a:r>
              <a:rPr lang="ru-RU" sz="2000" dirty="0" smtClean="0">
                <a:latin typeface="Arial" pitchFamily="34" charset="0"/>
                <a:cs typeface="Arial" pitchFamily="34" charset="0"/>
              </a:rPr>
              <a:t>средствима за чишћење (хидратантна средства)</a:t>
            </a:r>
          </a:p>
          <a:p>
            <a:r>
              <a:rPr lang="ru-RU" sz="2000" dirty="0" smtClean="0">
                <a:latin typeface="Arial" pitchFamily="34" charset="0"/>
                <a:cs typeface="Arial" pitchFamily="34" charset="0"/>
              </a:rPr>
              <a:t> Међутим, одликује их мања стабилност у односу на кремове</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pic>
        <p:nvPicPr>
          <p:cNvPr id="3074" name="Picture 2" descr="D:\Users\Anica Petković\Desktop\INDUSTRIJSKA FARMACIJA\P2M1616s-600x600.jpg"/>
          <p:cNvPicPr>
            <a:picLocks noChangeAspect="1" noChangeArrowheads="1"/>
          </p:cNvPicPr>
          <p:nvPr/>
        </p:nvPicPr>
        <p:blipFill>
          <a:blip r:embed="rId3" cstate="print"/>
          <a:srcRect/>
          <a:stretch>
            <a:fillRect/>
          </a:stretch>
        </p:blipFill>
        <p:spPr bwMode="auto">
          <a:xfrm>
            <a:off x="0" y="4941168"/>
            <a:ext cx="1728192" cy="172819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88640"/>
            <a:ext cx="7890080" cy="6552728"/>
          </a:xfrm>
        </p:spPr>
        <p:txBody>
          <a:bodyPr>
            <a:noAutofit/>
          </a:bodyPr>
          <a:lstStyle/>
          <a:p>
            <a:pPr>
              <a:buNone/>
            </a:pPr>
            <a:endParaRPr lang="en-US" sz="1700" dirty="0" smtClean="0">
              <a:latin typeface="Arial" pitchFamily="34" charset="0"/>
              <a:cs typeface="Arial" pitchFamily="34" charset="0"/>
            </a:endParaRPr>
          </a:p>
          <a:p>
            <a:pPr>
              <a:buNone/>
            </a:pPr>
            <a:r>
              <a:rPr lang="ru-RU" sz="1700" b="1" dirty="0" smtClean="0">
                <a:latin typeface="Arial" pitchFamily="34" charset="0"/>
                <a:cs typeface="Arial" pitchFamily="34" charset="0"/>
              </a:rPr>
              <a:t>Масти</a:t>
            </a:r>
            <a:r>
              <a:rPr lang="ru-RU" sz="1700" dirty="0" smtClean="0">
                <a:latin typeface="Arial" pitchFamily="34" charset="0"/>
                <a:cs typeface="Arial" pitchFamily="34" charset="0"/>
              </a:rPr>
              <a:t> се дефинишу као получврсти дозирани облици (&lt;20% воде и испарљивих супстанци и &gt;50% масних компоненти)</a:t>
            </a:r>
          </a:p>
          <a:p>
            <a:r>
              <a:rPr lang="ru-RU" sz="1700" dirty="0" smtClean="0">
                <a:latin typeface="Arial" pitchFamily="34" charset="0"/>
                <a:cs typeface="Arial" pitchFamily="34" charset="0"/>
              </a:rPr>
              <a:t>оклузивне природе и дуго се задржава на кожи</a:t>
            </a:r>
          </a:p>
          <a:p>
            <a:r>
              <a:rPr lang="ru-RU" sz="1700" b="1" dirty="0" smtClean="0">
                <a:latin typeface="Arial" pitchFamily="34" charset="0"/>
                <a:cs typeface="Arial" pitchFamily="34" charset="0"/>
              </a:rPr>
              <a:t>Масну фазу </a:t>
            </a:r>
            <a:r>
              <a:rPr lang="ru-RU" sz="1700" dirty="0" smtClean="0">
                <a:latin typeface="Arial" pitchFamily="34" charset="0"/>
                <a:cs typeface="Arial" pitchFamily="34" charset="0"/>
              </a:rPr>
              <a:t>код масти чине углавном вазелин, ланолин, минерална и биљна уља стога стабилност и микробиолошка контаминација не представљају проблем</a:t>
            </a:r>
          </a:p>
          <a:p>
            <a:r>
              <a:rPr lang="ru-RU" sz="1700" dirty="0" smtClean="0">
                <a:latin typeface="Arial" pitchFamily="34" charset="0"/>
                <a:cs typeface="Arial" pitchFamily="34" charset="0"/>
              </a:rPr>
              <a:t>Погодне су за суву кожу и делове тела склоне трењу од одеће</a:t>
            </a:r>
          </a:p>
          <a:p>
            <a:r>
              <a:rPr lang="ru-RU" sz="1700" dirty="0" smtClean="0">
                <a:latin typeface="Arial" pitchFamily="34" charset="0"/>
                <a:cs typeface="Arial" pitchFamily="34" charset="0"/>
              </a:rPr>
              <a:t>Недостаци су: </a:t>
            </a:r>
          </a:p>
          <a:p>
            <a:pPr marL="596646" indent="-514350">
              <a:buFont typeface="+mj-lt"/>
              <a:buAutoNum type="arabicPeriod"/>
            </a:pPr>
            <a:r>
              <a:rPr lang="ru-RU" sz="1700" dirty="0" smtClean="0">
                <a:latin typeface="Arial" pitchFamily="34" charset="0"/>
                <a:cs typeface="Arial" pitchFamily="34" charset="0"/>
              </a:rPr>
              <a:t>мања естетска привлачност и осећај на кожи(масни, лепљиви) </a:t>
            </a:r>
          </a:p>
          <a:p>
            <a:pPr marL="596646" indent="-514350">
              <a:buFont typeface="+mj-lt"/>
              <a:buAutoNum type="arabicPeriod"/>
            </a:pPr>
            <a:r>
              <a:rPr lang="ru-RU" sz="1700" dirty="0" smtClean="0">
                <a:latin typeface="Arial" pitchFamily="34" charset="0"/>
                <a:cs typeface="Arial" pitchFamily="34" charset="0"/>
              </a:rPr>
              <a:t>процес мешања и пуњења може бити захтеван због њихове густине</a:t>
            </a:r>
          </a:p>
          <a:p>
            <a:pPr>
              <a:buNone/>
            </a:pPr>
            <a:r>
              <a:rPr lang="ru-RU" sz="1700" dirty="0" smtClean="0">
                <a:latin typeface="Arial" pitchFamily="34" charset="0"/>
                <a:cs typeface="Arial" pitchFamily="34" charset="0"/>
              </a:rPr>
              <a:t>Углавном се користе у виду препарата за обликовање косе или масти за пеленску регију (Павловићева маст)</a:t>
            </a:r>
          </a:p>
          <a:p>
            <a:endParaRPr lang="ru-RU" sz="1700" dirty="0" smtClean="0">
              <a:latin typeface="Arial" pitchFamily="34" charset="0"/>
              <a:cs typeface="Arial" pitchFamily="34" charset="0"/>
            </a:endParaRPr>
          </a:p>
          <a:p>
            <a:pPr>
              <a:buNone/>
            </a:pPr>
            <a:endParaRPr lang="en-US" sz="1700" dirty="0" smtClean="0">
              <a:latin typeface="Arial" pitchFamily="34" charset="0"/>
              <a:cs typeface="Arial" pitchFamily="34" charset="0"/>
            </a:endParaRPr>
          </a:p>
          <a:p>
            <a:pPr>
              <a:buNone/>
            </a:pPr>
            <a:r>
              <a:rPr lang="ru-RU" sz="1700" dirty="0" smtClean="0">
                <a:latin typeface="Arial" pitchFamily="34" charset="0"/>
                <a:cs typeface="Arial" pitchFamily="34" charset="0"/>
              </a:rPr>
              <a:t> </a:t>
            </a:r>
            <a:endParaRPr lang="en-US" sz="1700" dirty="0" smtClean="0">
              <a:latin typeface="Arial" pitchFamily="34" charset="0"/>
              <a:cs typeface="Arial" pitchFamily="34" charset="0"/>
            </a:endParaRPr>
          </a:p>
          <a:p>
            <a:pPr>
              <a:buNone/>
            </a:pPr>
            <a:endParaRPr lang="en-US" sz="1700" b="1" dirty="0" smtClean="0">
              <a:latin typeface="Arial" pitchFamily="34" charset="0"/>
              <a:cs typeface="Arial" pitchFamily="34" charset="0"/>
            </a:endParaRPr>
          </a:p>
          <a:p>
            <a:pPr>
              <a:buNone/>
            </a:pPr>
            <a:r>
              <a:rPr lang="ru-RU" sz="1700" b="1" dirty="0" smtClean="0">
                <a:latin typeface="Arial" pitchFamily="34" charset="0"/>
                <a:cs typeface="Arial" pitchFamily="34" charset="0"/>
              </a:rPr>
              <a:t>Пасте</a:t>
            </a:r>
            <a:r>
              <a:rPr lang="ru-RU" sz="1700" dirty="0" smtClean="0">
                <a:latin typeface="Arial" pitchFamily="34" charset="0"/>
                <a:cs typeface="Arial" pitchFamily="34" charset="0"/>
              </a:rPr>
              <a:t> представљају веома густе получврсте формулације које се тешко апликују и размазују по кожи због високог садржаја чврстих супстанци (20-50%) диспергованих у масном или воденом вехикулуму. Могу се користити као пасте за лечење пеленског осипа, као пасте за зубе</a:t>
            </a:r>
            <a:endParaRPr lang="en-US" sz="1700" dirty="0" smtClean="0">
              <a:latin typeface="Arial" pitchFamily="34" charset="0"/>
              <a:cs typeface="Arial" pitchFamily="34" charset="0"/>
            </a:endParaRPr>
          </a:p>
          <a:p>
            <a:pPr>
              <a:buNone/>
            </a:pPr>
            <a:endParaRPr lang="ru-RU" sz="1700" dirty="0" smtClean="0">
              <a:latin typeface="Arial" pitchFamily="34" charset="0"/>
              <a:cs typeface="Arial" pitchFamily="34" charset="0"/>
            </a:endParaRPr>
          </a:p>
          <a:p>
            <a:pPr>
              <a:buNone/>
            </a:pPr>
            <a:r>
              <a:rPr lang="ru-RU" sz="1700" dirty="0" smtClean="0">
                <a:latin typeface="Arial" pitchFamily="34" charset="0"/>
                <a:cs typeface="Arial" pitchFamily="34" charset="0"/>
              </a:rPr>
              <a:t> </a:t>
            </a:r>
            <a:endParaRPr lang="en-US" sz="1700" dirty="0" smtClean="0">
              <a:latin typeface="Arial" pitchFamily="34" charset="0"/>
              <a:cs typeface="Arial" pitchFamily="34" charset="0"/>
            </a:endParaRPr>
          </a:p>
        </p:txBody>
      </p:sp>
      <p:pic>
        <p:nvPicPr>
          <p:cNvPr id="3074" name="Picture 2" descr="D:\Users\Anica Petković\Desktop\INDUSTRIJSKA FARMACIJA\bedz-proizvodi-jekoderm-1.png"/>
          <p:cNvPicPr>
            <a:picLocks noChangeAspect="1" noChangeArrowheads="1"/>
          </p:cNvPicPr>
          <p:nvPr/>
        </p:nvPicPr>
        <p:blipFill>
          <a:blip r:embed="rId2" cstate="print"/>
          <a:srcRect/>
          <a:stretch>
            <a:fillRect/>
          </a:stretch>
        </p:blipFill>
        <p:spPr bwMode="auto">
          <a:xfrm>
            <a:off x="5076056" y="3645024"/>
            <a:ext cx="3131840" cy="208789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Arial" pitchFamily="34" charset="0"/>
                <a:cs typeface="Arial" pitchFamily="34" charset="0"/>
              </a:rPr>
              <a:t>Гелови</a:t>
            </a:r>
            <a:endParaRPr lang="en-US" dirty="0">
              <a:latin typeface="Arial" pitchFamily="34" charset="0"/>
              <a:cs typeface="Arial" pitchFamily="34" charset="0"/>
            </a:endParaRPr>
          </a:p>
        </p:txBody>
      </p:sp>
      <p:pic>
        <p:nvPicPr>
          <p:cNvPr id="4100" name="Picture 4" descr="D:\Users\Anica Petković\Desktop\INDUSTRIJSKA FARMACIJA\jar-transparent-cosmetic-gel-light-background-176051249.jpg"/>
          <p:cNvPicPr>
            <a:picLocks noChangeAspect="1" noChangeArrowheads="1"/>
          </p:cNvPicPr>
          <p:nvPr/>
        </p:nvPicPr>
        <p:blipFill>
          <a:blip r:embed="rId2" cstate="print"/>
          <a:srcRect b="8001"/>
          <a:stretch>
            <a:fillRect/>
          </a:stretch>
        </p:blipFill>
        <p:spPr bwMode="auto">
          <a:xfrm>
            <a:off x="4051606" y="2780928"/>
            <a:ext cx="4913027" cy="3528391"/>
          </a:xfrm>
          <a:prstGeom prst="rect">
            <a:avLst/>
          </a:prstGeom>
          <a:noFill/>
        </p:spPr>
      </p:pic>
      <p:sp>
        <p:nvSpPr>
          <p:cNvPr id="3" name="Content Placeholder 2"/>
          <p:cNvSpPr>
            <a:spLocks noGrp="1"/>
          </p:cNvSpPr>
          <p:nvPr>
            <p:ph idx="1"/>
          </p:nvPr>
        </p:nvSpPr>
        <p:spPr>
          <a:xfrm>
            <a:off x="1187624" y="1340768"/>
            <a:ext cx="7776864" cy="5112568"/>
          </a:xfrm>
        </p:spPr>
        <p:txBody>
          <a:bodyPr>
            <a:noAutofit/>
          </a:bodyPr>
          <a:lstStyle/>
          <a:p>
            <a:pPr>
              <a:buNone/>
            </a:pPr>
            <a:r>
              <a:rPr lang="ru-RU" sz="1700" dirty="0" smtClean="0">
                <a:latin typeface="Arial" pitchFamily="34" charset="0"/>
                <a:cs typeface="Arial" pitchFamily="34" charset="0"/>
              </a:rPr>
              <a:t>Транспарентни получврсти дозирани облик, који може бити састављен од</a:t>
            </a:r>
            <a:r>
              <a:rPr lang="en-US" sz="1700" dirty="0" smtClean="0">
                <a:latin typeface="Arial" pitchFamily="34" charset="0"/>
                <a:cs typeface="Arial" pitchFamily="34" charset="0"/>
              </a:rPr>
              <a:t>:</a:t>
            </a:r>
          </a:p>
          <a:p>
            <a:pPr marL="596646" indent="-514350">
              <a:buFont typeface="+mj-lt"/>
              <a:buAutoNum type="arabicPeriod"/>
            </a:pPr>
            <a:r>
              <a:rPr lang="ru-RU" sz="1700" dirty="0" smtClean="0">
                <a:latin typeface="Arial" pitchFamily="34" charset="0"/>
                <a:cs typeface="Arial" pitchFamily="34" charset="0"/>
              </a:rPr>
              <a:t> водених (средства за чишћење лица) </a:t>
            </a:r>
            <a:endParaRPr lang="en-US" sz="1700" dirty="0" smtClean="0">
              <a:latin typeface="Arial" pitchFamily="34" charset="0"/>
              <a:cs typeface="Arial" pitchFamily="34" charset="0"/>
            </a:endParaRPr>
          </a:p>
          <a:p>
            <a:pPr marL="596646" indent="-514350">
              <a:buFont typeface="+mj-lt"/>
              <a:buAutoNum type="arabicPeriod"/>
            </a:pPr>
            <a:r>
              <a:rPr lang="ru-RU" sz="1700" dirty="0" smtClean="0">
                <a:latin typeface="Arial" pitchFamily="34" charset="0"/>
                <a:cs typeface="Arial" pitchFamily="34" charset="0"/>
              </a:rPr>
              <a:t>алкохолних (гелови за обликовање косе) раствора којима је додат неки агенс са гелирање</a:t>
            </a:r>
          </a:p>
          <a:p>
            <a:pPr>
              <a:buNone/>
            </a:pPr>
            <a:r>
              <a:rPr lang="ru-RU" sz="1700" dirty="0" smtClean="0">
                <a:latin typeface="Arial" pitchFamily="34" charset="0"/>
                <a:cs typeface="Arial" pitchFamily="34" charset="0"/>
              </a:rPr>
              <a:t> На тржишту постоји широк дијапазон </a:t>
            </a:r>
            <a:r>
              <a:rPr lang="ru-RU" sz="1700" b="1" dirty="0" smtClean="0">
                <a:latin typeface="Arial" pitchFamily="34" charset="0"/>
                <a:cs typeface="Arial" pitchFamily="34" charset="0"/>
              </a:rPr>
              <a:t>агенаса</a:t>
            </a:r>
            <a:r>
              <a:rPr lang="ru-RU" sz="1700" dirty="0" smtClean="0">
                <a:latin typeface="Arial" pitchFamily="34" charset="0"/>
                <a:cs typeface="Arial" pitchFamily="34" charset="0"/>
              </a:rPr>
              <a:t> који се могу користити за </a:t>
            </a:r>
            <a:r>
              <a:rPr lang="ru-RU" sz="1700" b="1" dirty="0" smtClean="0">
                <a:latin typeface="Arial" pitchFamily="34" charset="0"/>
                <a:cs typeface="Arial" pitchFamily="34" charset="0"/>
              </a:rPr>
              <a:t>гелирање</a:t>
            </a:r>
            <a:r>
              <a:rPr lang="ru-RU" sz="1700" dirty="0" smtClean="0">
                <a:latin typeface="Arial" pitchFamily="34" charset="0"/>
                <a:cs typeface="Arial" pitchFamily="34" charset="0"/>
              </a:rPr>
              <a:t>, као што су: акрилни полимери, природне гуме или целулозни полимери</a:t>
            </a:r>
          </a:p>
          <a:p>
            <a:pPr>
              <a:buNone/>
            </a:pPr>
            <a:r>
              <a:rPr lang="ru-RU" sz="1700" dirty="0" smtClean="0">
                <a:latin typeface="Arial" pitchFamily="34" charset="0"/>
                <a:cs typeface="Arial" pitchFamily="34" charset="0"/>
              </a:rPr>
              <a:t>У зависности од производног поступка, гелови могу имати ваздух тј. мехуриће суспендоване по целом производу. То им даје јединствен изглед и чини их корисним за мноштво козметичких производа</a:t>
            </a:r>
          </a:p>
          <a:p>
            <a:pPr>
              <a:buNone/>
            </a:pPr>
            <a:r>
              <a:rPr lang="ru-RU" sz="1700" dirty="0" smtClean="0">
                <a:latin typeface="Arial" pitchFamily="34" charset="0"/>
                <a:cs typeface="Arial" pitchFamily="34" charset="0"/>
              </a:rPr>
              <a:t>Могу се користити за негу тела, обликовање косе, у препаратима за бријање али и неке пасте за зубе се данас формулишу у воду гелова</a:t>
            </a:r>
          </a:p>
          <a:p>
            <a:pPr>
              <a:buNone/>
            </a:pPr>
            <a:r>
              <a:rPr lang="ru-RU" sz="1700" dirty="0" smtClean="0">
                <a:latin typeface="Arial" pitchFamily="34" charset="0"/>
                <a:cs typeface="Arial" pitchFamily="34" charset="0"/>
              </a:rPr>
              <a:t> Производња гелова у великим количинама може довести до проблема приликом мешања састојака као што је изузетно густа смеша коју је тешко мешати. Стога се агенси за гелирање додају готово на крају процеса. </a:t>
            </a:r>
            <a:endParaRPr lang="en-US" sz="1700" dirty="0" smtClean="0">
              <a:latin typeface="Arial" pitchFamily="34" charset="0"/>
              <a:cs typeface="Arial" pitchFamily="34" charset="0"/>
            </a:endParaRPr>
          </a:p>
          <a:p>
            <a:endParaRPr lang="en-US" sz="17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Users\Anica Petković\Desktop\INDUSTRIJSKA FARMACIJA\download (2).jfif"/>
          <p:cNvPicPr>
            <a:picLocks noChangeAspect="1" noChangeArrowheads="1"/>
          </p:cNvPicPr>
          <p:nvPr/>
        </p:nvPicPr>
        <p:blipFill>
          <a:blip r:embed="rId2" cstate="print"/>
          <a:srcRect b="14162"/>
          <a:stretch>
            <a:fillRect/>
          </a:stretch>
        </p:blipFill>
        <p:spPr bwMode="auto">
          <a:xfrm>
            <a:off x="6311525" y="2564904"/>
            <a:ext cx="2832475" cy="2016224"/>
          </a:xfrm>
          <a:prstGeom prst="rect">
            <a:avLst/>
          </a:prstGeom>
          <a:noFill/>
        </p:spPr>
      </p:pic>
      <p:sp>
        <p:nvSpPr>
          <p:cNvPr id="3" name="Content Placeholder 2"/>
          <p:cNvSpPr>
            <a:spLocks noGrp="1"/>
          </p:cNvSpPr>
          <p:nvPr>
            <p:ph idx="1"/>
          </p:nvPr>
        </p:nvSpPr>
        <p:spPr>
          <a:xfrm>
            <a:off x="971600" y="548680"/>
            <a:ext cx="7962088" cy="6309320"/>
          </a:xfrm>
        </p:spPr>
        <p:txBody>
          <a:bodyPr>
            <a:normAutofit fontScale="47500" lnSpcReduction="20000"/>
          </a:bodyPr>
          <a:lstStyle/>
          <a:p>
            <a:pPr>
              <a:buNone/>
            </a:pPr>
            <a:r>
              <a:rPr lang="ru-RU" b="1" dirty="0" smtClean="0">
                <a:latin typeface="Arial" pitchFamily="34" charset="0"/>
                <a:cs typeface="Arial" pitchFamily="34" charset="0"/>
              </a:rPr>
              <a:t>Прашкови</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r>
              <a:rPr lang="ru-RU" dirty="0" smtClean="0">
                <a:latin typeface="Arial" pitchFamily="34" charset="0"/>
                <a:cs typeface="Arial" pitchFamily="34" charset="0"/>
              </a:rPr>
              <a:t>најједноставнији облик чврстог дозираног производа. Састоје се од чврстих сировина помешаних у фину мешавину</a:t>
            </a:r>
          </a:p>
          <a:p>
            <a:r>
              <a:rPr lang="ru-RU" dirty="0" smtClean="0">
                <a:latin typeface="Arial" pitchFamily="34" charset="0"/>
                <a:cs typeface="Arial" pitchFamily="34" charset="0"/>
              </a:rPr>
              <a:t>Прашкови се могу поделити на растресите и компримоване</a:t>
            </a:r>
          </a:p>
          <a:p>
            <a:r>
              <a:rPr lang="ru-RU" b="1" dirty="0" smtClean="0">
                <a:latin typeface="Arial" pitchFamily="34" charset="0"/>
                <a:cs typeface="Arial" pitchFamily="34" charset="0"/>
              </a:rPr>
              <a:t>Растресити прашкови</a:t>
            </a:r>
            <a:r>
              <a:rPr lang="ru-RU" dirty="0" smtClean="0">
                <a:latin typeface="Arial" pitchFamily="34" charset="0"/>
                <a:cs typeface="Arial" pitchFamily="34" charset="0"/>
              </a:rPr>
              <a:t>, мешавине различитих чврстих супстанци се могу наћи у облику пудера за лице, руменила, сенке за очи, пудера за стопала, пудера за бебе</a:t>
            </a:r>
          </a:p>
          <a:p>
            <a:r>
              <a:rPr lang="ru-RU" b="1" dirty="0" smtClean="0">
                <a:latin typeface="Arial" pitchFamily="34" charset="0"/>
                <a:cs typeface="Arial" pitchFamily="34" charset="0"/>
              </a:rPr>
              <a:t>Компримовани прашкови </a:t>
            </a:r>
            <a:r>
              <a:rPr lang="ru-RU" dirty="0" smtClean="0">
                <a:latin typeface="Arial" pitchFamily="34" charset="0"/>
                <a:cs typeface="Arial" pitchFamily="34" charset="0"/>
              </a:rPr>
              <a:t>садрже везивне материје (цинк стеарат, скроб, диметикон, триглицериде) и налазе се у производима: пудери за лице, сенке за очи и руменила</a:t>
            </a:r>
          </a:p>
          <a:p>
            <a:r>
              <a:rPr lang="ru-RU" dirty="0" smtClean="0">
                <a:latin typeface="Arial" pitchFamily="34" charset="0"/>
                <a:cs typeface="Arial" pitchFamily="34" charset="0"/>
              </a:rPr>
              <a:t>Прашкасти облик је релативно стабилан облик производа али треба обратити паж</a:t>
            </a:r>
            <a:r>
              <a:rPr lang="sr-Cyrl-RS" dirty="0" smtClean="0">
                <a:latin typeface="Arial" pitchFamily="34" charset="0"/>
                <a:cs typeface="Arial" pitchFamily="34" charset="0"/>
              </a:rPr>
              <a:t>њ</a:t>
            </a:r>
            <a:r>
              <a:rPr lang="ru-RU" dirty="0" smtClean="0">
                <a:latin typeface="Arial" pitchFamily="34" charset="0"/>
                <a:cs typeface="Arial" pitchFamily="34" charset="0"/>
              </a:rPr>
              <a:t>у на начин паковања производа да не би досло до контаминације</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a:buNone/>
            </a:pPr>
            <a:r>
              <a:rPr lang="ru-RU" b="1" dirty="0" smtClean="0">
                <a:latin typeface="Arial" pitchFamily="34" charset="0"/>
                <a:cs typeface="Arial" pitchFamily="34" charset="0"/>
              </a:rPr>
              <a:t>Капсуле</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r>
              <a:rPr lang="ru-RU" dirty="0" smtClean="0">
                <a:latin typeface="Arial" pitchFamily="34" charset="0"/>
                <a:cs typeface="Arial" pitchFamily="34" charset="0"/>
              </a:rPr>
              <a:t>Чврсти дозирани облици</a:t>
            </a:r>
          </a:p>
          <a:p>
            <a:r>
              <a:rPr lang="ru-RU" dirty="0" smtClean="0">
                <a:latin typeface="Arial" pitchFamily="34" charset="0"/>
                <a:cs typeface="Arial" pitchFamily="34" charset="0"/>
              </a:rPr>
              <a:t>Углавном се за њихову израду користи мешавина чврстих материја у које се убраја и неки везивни агенс како би биле стабилније</a:t>
            </a:r>
          </a:p>
          <a:p>
            <a:r>
              <a:rPr lang="ru-RU" dirty="0" smtClean="0">
                <a:latin typeface="Arial" pitchFamily="34" charset="0"/>
                <a:cs typeface="Arial" pitchFamily="34" charset="0"/>
              </a:rPr>
              <a:t>Могу се мешати у хоризонталном млину са пужном мешалицом</a:t>
            </a:r>
          </a:p>
          <a:p>
            <a:r>
              <a:rPr lang="ru-RU" dirty="0" smtClean="0">
                <a:latin typeface="Arial" pitchFamily="34" charset="0"/>
                <a:cs typeface="Arial" pitchFamily="34" charset="0"/>
              </a:rPr>
              <a:t>Капсуле се разликују од таблета по томе спољна шкољка производа није нужно истог састава као и остатак формуле</a:t>
            </a:r>
          </a:p>
          <a:p>
            <a:r>
              <a:rPr lang="ru-RU" dirty="0" smtClean="0">
                <a:latin typeface="Arial" pitchFamily="34" charset="0"/>
                <a:cs typeface="Arial" pitchFamily="34" charset="0"/>
              </a:rPr>
              <a:t>Са козметичког апсекта, најчешће се користе меке желатинске каписуле које су пуњене течним материјалима (нпр. агенси против старења или перле за купање)</a:t>
            </a:r>
          </a:p>
          <a:p>
            <a:r>
              <a:rPr lang="ru-RU" dirty="0" smtClean="0">
                <a:latin typeface="Arial" pitchFamily="34" charset="0"/>
                <a:cs typeface="Arial" pitchFamily="34" charset="0"/>
              </a:rPr>
              <a:t>Ове врсте облика производа су релативно скупе за производњу јер садрже мало воде и морају бити мале. Обично се користе за шминку или друге специјалне козметичке производе</a:t>
            </a:r>
          </a:p>
          <a:p>
            <a:endParaRPr lang="ru-RU"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pic>
        <p:nvPicPr>
          <p:cNvPr id="4" name="Picture 2" descr="D:\Users\Anica Petković\Desktop\INDUSTRIJSKA FARMACIJA\images (2).jfif"/>
          <p:cNvPicPr>
            <a:picLocks noChangeAspect="1" noChangeArrowheads="1"/>
          </p:cNvPicPr>
          <p:nvPr/>
        </p:nvPicPr>
        <p:blipFill>
          <a:blip r:embed="rId3" cstate="print"/>
          <a:srcRect/>
          <a:stretch>
            <a:fillRect/>
          </a:stretch>
        </p:blipFill>
        <p:spPr bwMode="auto">
          <a:xfrm>
            <a:off x="4572000" y="3212976"/>
            <a:ext cx="1141890" cy="1008112"/>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Users\Anica Petković\Desktop\INDUSTRIJSKA FARMACIJA\download (2).jfif"/>
          <p:cNvPicPr>
            <a:picLocks noChangeAspect="1" noChangeArrowheads="1"/>
          </p:cNvPicPr>
          <p:nvPr/>
        </p:nvPicPr>
        <p:blipFill>
          <a:blip r:embed="rId2" cstate="print"/>
          <a:srcRect b="14162"/>
          <a:stretch>
            <a:fillRect/>
          </a:stretch>
        </p:blipFill>
        <p:spPr bwMode="auto">
          <a:xfrm>
            <a:off x="7020272" y="-171400"/>
            <a:ext cx="2832475" cy="2016224"/>
          </a:xfrm>
          <a:prstGeom prst="rect">
            <a:avLst/>
          </a:prstGeom>
          <a:noFill/>
        </p:spPr>
      </p:pic>
      <p:sp>
        <p:nvSpPr>
          <p:cNvPr id="3" name="Content Placeholder 2"/>
          <p:cNvSpPr>
            <a:spLocks noGrp="1"/>
          </p:cNvSpPr>
          <p:nvPr>
            <p:ph idx="1"/>
          </p:nvPr>
        </p:nvSpPr>
        <p:spPr>
          <a:xfrm>
            <a:off x="971600" y="548680"/>
            <a:ext cx="8064896" cy="6309320"/>
          </a:xfrm>
        </p:spPr>
        <p:txBody>
          <a:bodyPr>
            <a:normAutofit fontScale="70000" lnSpcReduction="20000"/>
          </a:bodyPr>
          <a:lstStyle/>
          <a:p>
            <a:pPr>
              <a:buNone/>
            </a:pPr>
            <a:r>
              <a:rPr lang="ru-RU" b="1" dirty="0" smtClean="0">
                <a:latin typeface="Arial" pitchFamily="34" charset="0"/>
                <a:cs typeface="Arial" pitchFamily="34" charset="0"/>
              </a:rPr>
              <a:t>Капсуле</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r>
              <a:rPr lang="ru-RU" dirty="0" smtClean="0">
                <a:latin typeface="Arial" pitchFamily="34" charset="0"/>
                <a:cs typeface="Arial" pitchFamily="34" charset="0"/>
              </a:rPr>
              <a:t>Чврсти дозирани облици</a:t>
            </a:r>
          </a:p>
          <a:p>
            <a:r>
              <a:rPr lang="ru-RU" dirty="0" smtClean="0">
                <a:latin typeface="Arial" pitchFamily="34" charset="0"/>
                <a:cs typeface="Arial" pitchFamily="34" charset="0"/>
              </a:rPr>
              <a:t>Углавном се за њихову израду користи мешавина чврстих материја у које се убраја и неки везивни агенс како би биле стабилније</a:t>
            </a:r>
          </a:p>
          <a:p>
            <a:r>
              <a:rPr lang="ru-RU" dirty="0" smtClean="0">
                <a:latin typeface="Arial" pitchFamily="34" charset="0"/>
                <a:cs typeface="Arial" pitchFamily="34" charset="0"/>
              </a:rPr>
              <a:t>Могу се мешати у хоризонталном млину са пужном мешалицом</a:t>
            </a:r>
          </a:p>
          <a:p>
            <a:r>
              <a:rPr lang="ru-RU" dirty="0" smtClean="0">
                <a:latin typeface="Arial" pitchFamily="34" charset="0"/>
                <a:cs typeface="Arial" pitchFamily="34" charset="0"/>
              </a:rPr>
              <a:t>Капсуле се разликују од таблета по томе спољна шкољка производа није нужно истог састава као и остатак формуле</a:t>
            </a:r>
          </a:p>
          <a:p>
            <a:r>
              <a:rPr lang="ru-RU" dirty="0" smtClean="0">
                <a:latin typeface="Arial" pitchFamily="34" charset="0"/>
                <a:cs typeface="Arial" pitchFamily="34" charset="0"/>
              </a:rPr>
              <a:t>Са козметичког апсекта, најчешће се користе меке желатинске каписуле које су пуњене течним материјалима (нпр. агенси против старења или перле за купање)</a:t>
            </a:r>
          </a:p>
          <a:p>
            <a:r>
              <a:rPr lang="ru-RU" dirty="0" smtClean="0">
                <a:latin typeface="Arial" pitchFamily="34" charset="0"/>
                <a:cs typeface="Arial" pitchFamily="34" charset="0"/>
              </a:rPr>
              <a:t>Ове врсте облика производа су релативно скупе за производњу јер садрже мало воде и морају бити мале. Обично се користе за шминку или друге специјалне козметичке производе</a:t>
            </a:r>
          </a:p>
          <a:p>
            <a:endParaRPr lang="ru-RU"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pic>
        <p:nvPicPr>
          <p:cNvPr id="4" name="Picture 2" descr="D:\Users\Anica Petković\Desktop\INDUSTRIJSKA FARMACIJA\images (2).jfif"/>
          <p:cNvPicPr>
            <a:picLocks noChangeAspect="1" noChangeArrowheads="1"/>
          </p:cNvPicPr>
          <p:nvPr/>
        </p:nvPicPr>
        <p:blipFill>
          <a:blip r:embed="rId3" cstate="print"/>
          <a:srcRect/>
          <a:stretch>
            <a:fillRect/>
          </a:stretch>
        </p:blipFill>
        <p:spPr bwMode="auto">
          <a:xfrm>
            <a:off x="5220072" y="476672"/>
            <a:ext cx="1141890" cy="1008112"/>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latin typeface="Arial" pitchFamily="34" charset="0"/>
                <a:cs typeface="Arial" pitchFamily="34" charset="0"/>
              </a:rPr>
              <a:t>Аеросоли</a:t>
            </a:r>
            <a:r>
              <a:rPr lang="ru-RU" dirty="0" smtClean="0">
                <a:latin typeface="Arial" pitchFamily="34" charset="0"/>
                <a:cs typeface="Arial" pitchFamily="34" charset="0"/>
              </a:rPr>
              <a:t> </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55000" lnSpcReduction="20000"/>
          </a:bodyPr>
          <a:lstStyle/>
          <a:p>
            <a:pPr algn="just"/>
            <a:r>
              <a:rPr lang="ru-RU" dirty="0" smtClean="0">
                <a:latin typeface="Arial" pitchFamily="34" charset="0"/>
                <a:cs typeface="Arial" pitchFamily="34" charset="0"/>
              </a:rPr>
              <a:t>Састоје се од концентрованог раствора који је напуњен погонским горивом у металну лименку под притиском </a:t>
            </a:r>
          </a:p>
          <a:p>
            <a:pPr algn="just"/>
            <a:r>
              <a:rPr lang="ru-RU" dirty="0" smtClean="0">
                <a:latin typeface="Arial" pitchFamily="34" charset="0"/>
                <a:cs typeface="Arial" pitchFamily="34" charset="0"/>
              </a:rPr>
              <a:t>производ се дозира у облику фине магле или пене</a:t>
            </a:r>
          </a:p>
          <a:p>
            <a:pPr algn="just"/>
            <a:r>
              <a:rPr lang="ru-RU" dirty="0" smtClean="0">
                <a:latin typeface="Arial" pitchFamily="34" charset="0"/>
                <a:cs typeface="Arial" pitchFamily="34" charset="0"/>
              </a:rPr>
              <a:t>Овакав начин паковања производа се користи код крема за бријање, дезодоранса, лакова за косу и других производа за обликовање косе</a:t>
            </a:r>
          </a:p>
          <a:p>
            <a:pPr algn="just"/>
            <a:r>
              <a:rPr lang="ru-RU" dirty="0" smtClean="0">
                <a:latin typeface="Arial" pitchFamily="34" charset="0"/>
                <a:cs typeface="Arial" pitchFamily="34" charset="0"/>
              </a:rPr>
              <a:t>Аеросоли могу бити формулисани као раствори, емулзије, прахови, па чак и гелови</a:t>
            </a:r>
          </a:p>
          <a:p>
            <a:pPr algn="just">
              <a:buNone/>
            </a:pPr>
            <a:endParaRPr lang="ru-RU" dirty="0" smtClean="0">
              <a:latin typeface="Arial" pitchFamily="34" charset="0"/>
              <a:cs typeface="Arial" pitchFamily="34" charset="0"/>
            </a:endParaRPr>
          </a:p>
          <a:p>
            <a:pPr algn="just">
              <a:buNone/>
            </a:pPr>
            <a:r>
              <a:rPr lang="ru-RU" dirty="0" smtClean="0">
                <a:latin typeface="Arial" pitchFamily="34" charset="0"/>
                <a:cs typeface="Arial" pitchFamily="34" charset="0"/>
              </a:rPr>
              <a:t>Процес израде оваквих препарата је следећи:</a:t>
            </a:r>
            <a:endParaRPr lang="en-US" dirty="0" smtClean="0">
              <a:latin typeface="Arial" pitchFamily="34" charset="0"/>
              <a:cs typeface="Arial" pitchFamily="34" charset="0"/>
            </a:endParaRPr>
          </a:p>
          <a:p>
            <a:pPr lvl="0" algn="just"/>
            <a:r>
              <a:rPr lang="ru-RU" dirty="0" smtClean="0">
                <a:latin typeface="Arial" pitchFamily="34" charset="0"/>
                <a:cs typeface="Arial" pitchFamily="34" charset="0"/>
              </a:rPr>
              <a:t>активне компоненте се мешају са растварачем</a:t>
            </a:r>
            <a:endParaRPr lang="en-US" dirty="0" smtClean="0">
              <a:latin typeface="Arial" pitchFamily="34" charset="0"/>
              <a:cs typeface="Arial" pitchFamily="34" charset="0"/>
            </a:endParaRPr>
          </a:p>
          <a:p>
            <a:pPr lvl="0" algn="just"/>
            <a:r>
              <a:rPr lang="ru-RU" dirty="0" smtClean="0">
                <a:latin typeface="Arial" pitchFamily="34" charset="0"/>
                <a:cs typeface="Arial" pitchFamily="34" charset="0"/>
              </a:rPr>
              <a:t>настали концентрат се пуни у лименке</a:t>
            </a:r>
            <a:endParaRPr lang="en-US" dirty="0" smtClean="0">
              <a:latin typeface="Arial" pitchFamily="34" charset="0"/>
              <a:cs typeface="Arial" pitchFamily="34" charset="0"/>
            </a:endParaRPr>
          </a:p>
          <a:p>
            <a:pPr lvl="0" algn="just"/>
            <a:r>
              <a:rPr lang="ru-RU" dirty="0" smtClean="0">
                <a:latin typeface="Arial" pitchFamily="34" charset="0"/>
                <a:cs typeface="Arial" pitchFamily="34" charset="0"/>
              </a:rPr>
              <a:t>додаје се погонско гориво</a:t>
            </a:r>
            <a:endParaRPr lang="en-US" dirty="0" smtClean="0">
              <a:latin typeface="Arial" pitchFamily="34" charset="0"/>
              <a:cs typeface="Arial" pitchFamily="34" charset="0"/>
            </a:endParaRPr>
          </a:p>
          <a:p>
            <a:pPr lvl="0" algn="just"/>
            <a:r>
              <a:rPr lang="ru-RU" dirty="0" smtClean="0">
                <a:latin typeface="Arial" pitchFamily="34" charset="0"/>
                <a:cs typeface="Arial" pitchFamily="34" charset="0"/>
              </a:rPr>
              <a:t>лименка се затвара</a:t>
            </a:r>
            <a:endParaRPr lang="en-US" dirty="0" smtClean="0">
              <a:latin typeface="Arial" pitchFamily="34" charset="0"/>
              <a:cs typeface="Arial" pitchFamily="34" charset="0"/>
            </a:endParaRPr>
          </a:p>
          <a:p>
            <a:pPr algn="just"/>
            <a:r>
              <a:rPr lang="ru-RU" dirty="0" smtClean="0">
                <a:latin typeface="Arial" pitchFamily="34" charset="0"/>
                <a:cs typeface="Arial" pitchFamily="34" charset="0"/>
              </a:rPr>
              <a:t>Недостаци оваквог паковања: корозија лименки</a:t>
            </a:r>
          </a:p>
          <a:p>
            <a:pPr algn="just">
              <a:buNone/>
            </a:pPr>
            <a:r>
              <a:rPr lang="ru-RU" dirty="0" smtClean="0">
                <a:latin typeface="Arial" pitchFamily="34" charset="0"/>
                <a:cs typeface="Arial" pitchFamily="34" charset="0"/>
              </a:rPr>
              <a:t>Како би се спречила корозија додају се инхибитори корозије код формулација које имају висок садржај воде</a:t>
            </a:r>
            <a:endParaRPr lang="en-US" dirty="0" smtClean="0">
              <a:latin typeface="Arial" pitchFamily="34" charset="0"/>
              <a:cs typeface="Arial" pitchFamily="34" charset="0"/>
            </a:endParaRPr>
          </a:p>
          <a:p>
            <a:pPr algn="just"/>
            <a:endParaRPr lang="en-US" dirty="0">
              <a:latin typeface="Arial" pitchFamily="34" charset="0"/>
              <a:cs typeface="Arial" pitchFamily="34" charset="0"/>
            </a:endParaRPr>
          </a:p>
        </p:txBody>
      </p:sp>
      <p:pic>
        <p:nvPicPr>
          <p:cNvPr id="6147" name="Picture 3" descr="D:\Users\Anica Petković\Desktop\INDUSTRIJSKA FARMACIJA\download (3).jfif"/>
          <p:cNvPicPr>
            <a:picLocks noChangeAspect="1" noChangeArrowheads="1"/>
          </p:cNvPicPr>
          <p:nvPr/>
        </p:nvPicPr>
        <p:blipFill>
          <a:blip r:embed="rId2" cstate="print"/>
          <a:srcRect/>
          <a:stretch>
            <a:fillRect/>
          </a:stretch>
        </p:blipFill>
        <p:spPr bwMode="auto">
          <a:xfrm>
            <a:off x="7206630" y="3356992"/>
            <a:ext cx="1937370" cy="193737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59632" y="2708920"/>
            <a:ext cx="7498080" cy="1143000"/>
          </a:xfrm>
        </p:spPr>
        <p:txBody>
          <a:bodyPr>
            <a:normAutofit fontScale="90000"/>
          </a:bodyPr>
          <a:lstStyle/>
          <a:p>
            <a:r>
              <a:rPr lang="ru-RU" b="1" dirty="0" smtClean="0">
                <a:latin typeface="Arial" pitchFamily="34" charset="0"/>
                <a:cs typeface="Arial" pitchFamily="34" charset="0"/>
              </a:rPr>
              <a:t>ЛЕГИСЛАТИВА КОЗМЕТИЧКИХ ПРОИЗВОДА</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ru-RU" sz="3000" dirty="0" smtClean="0">
                <a:latin typeface="Arial" pitchFamily="34" charset="0"/>
                <a:cs typeface="Arial" pitchFamily="34" charset="0"/>
              </a:rPr>
              <a:t>Регулатива козметичких производа</a:t>
            </a:r>
            <a:endParaRPr lang="en-US" sz="3000" dirty="0">
              <a:latin typeface="Arial" pitchFamily="34" charset="0"/>
              <a:cs typeface="Arial" pitchFamily="34" charset="0"/>
            </a:endParaRPr>
          </a:p>
        </p:txBody>
      </p:sp>
      <p:sp>
        <p:nvSpPr>
          <p:cNvPr id="4" name="Content Placeholder 3"/>
          <p:cNvSpPr>
            <a:spLocks noGrp="1"/>
          </p:cNvSpPr>
          <p:nvPr>
            <p:ph idx="1"/>
          </p:nvPr>
        </p:nvSpPr>
        <p:spPr/>
        <p:txBody>
          <a:bodyPr>
            <a:normAutofit/>
          </a:bodyPr>
          <a:lstStyle/>
          <a:p>
            <a:r>
              <a:rPr lang="ru-RU" sz="2200" dirty="0" smtClean="0">
                <a:latin typeface="Arial" pitchFamily="34" charset="0"/>
                <a:cs typeface="Arial" pitchFamily="34" charset="0"/>
              </a:rPr>
              <a:t>је битна и оправдана ради заштите и безбедности првенствено потрошача као и ради утврђивања смерница произвођачима и продавцима козметичких производа</a:t>
            </a:r>
          </a:p>
          <a:p>
            <a:r>
              <a:rPr lang="ru-RU" sz="2200" dirty="0" smtClean="0">
                <a:latin typeface="Arial" pitchFamily="34" charset="0"/>
                <a:cs typeface="Arial" pitchFamily="34" charset="0"/>
              </a:rPr>
              <a:t>Прописи који уређују област козметичких производа у Републици Србији јесу: </a:t>
            </a:r>
            <a:endParaRPr lang="en-US" sz="2200" dirty="0" smtClean="0">
              <a:latin typeface="Arial" pitchFamily="34" charset="0"/>
              <a:cs typeface="Arial" pitchFamily="34" charset="0"/>
            </a:endParaRPr>
          </a:p>
          <a:p>
            <a:r>
              <a:rPr lang="ru-RU" sz="2200" b="1" i="1" dirty="0" smtClean="0">
                <a:latin typeface="Arial" pitchFamily="34" charset="0"/>
                <a:cs typeface="Arial" pitchFamily="34" charset="0"/>
              </a:rPr>
              <a:t>Закон о предметима опште употребе</a:t>
            </a:r>
            <a:r>
              <a:rPr lang="ru-RU" sz="2200" dirty="0" smtClean="0">
                <a:latin typeface="Arial" pitchFamily="34" charset="0"/>
                <a:cs typeface="Arial" pitchFamily="34" charset="0"/>
              </a:rPr>
              <a:t> (Сл. гласник РС, бр. 25/2019 и 14/2022) </a:t>
            </a:r>
            <a:endParaRPr lang="en-US" sz="2200" dirty="0" smtClean="0">
              <a:latin typeface="Arial" pitchFamily="34" charset="0"/>
              <a:cs typeface="Arial" pitchFamily="34" charset="0"/>
            </a:endParaRPr>
          </a:p>
          <a:p>
            <a:r>
              <a:rPr lang="ru-RU" sz="2200" dirty="0" smtClean="0">
                <a:latin typeface="Arial" pitchFamily="34" charset="0"/>
                <a:cs typeface="Arial" pitchFamily="34" charset="0"/>
              </a:rPr>
              <a:t>подзаконски акт </a:t>
            </a:r>
            <a:r>
              <a:rPr lang="ru-RU" sz="2200" b="1" i="1" dirty="0" smtClean="0">
                <a:latin typeface="Arial" pitchFamily="34" charset="0"/>
                <a:cs typeface="Arial" pitchFamily="34" charset="0"/>
              </a:rPr>
              <a:t>Правилник о козметичким производима</a:t>
            </a:r>
            <a:r>
              <a:rPr lang="ru-RU" sz="2200" b="1" dirty="0" smtClean="0">
                <a:latin typeface="Arial" pitchFamily="34" charset="0"/>
                <a:cs typeface="Arial" pitchFamily="34" charset="0"/>
              </a:rPr>
              <a:t> </a:t>
            </a:r>
            <a:r>
              <a:rPr lang="ru-RU" sz="2200" dirty="0" smtClean="0">
                <a:latin typeface="Arial" pitchFamily="34" charset="0"/>
                <a:cs typeface="Arial" pitchFamily="34" charset="0"/>
              </a:rPr>
              <a:t>(Сл. гласник РС, бр. 60/2019 и </a:t>
            </a:r>
            <a:r>
              <a:rPr lang="ru-RU" sz="2200" dirty="0" smtClean="0">
                <a:latin typeface="Arial" pitchFamily="34" charset="0"/>
                <a:cs typeface="Arial" pitchFamily="34" charset="0"/>
              </a:rPr>
              <a:t>47/2022</a:t>
            </a:r>
            <a:r>
              <a:rPr lang="en-US" sz="2200" dirty="0" smtClean="0">
                <a:latin typeface="Arial" pitchFamily="34" charset="0"/>
                <a:cs typeface="Arial" pitchFamily="34" charset="0"/>
              </a:rPr>
              <a:t> </a:t>
            </a:r>
            <a:r>
              <a:rPr lang="sr-Cyrl-RS" sz="2200" dirty="0" smtClean="0">
                <a:latin typeface="Arial" pitchFamily="34" charset="0"/>
                <a:cs typeface="Arial" pitchFamily="34" charset="0"/>
              </a:rPr>
              <a:t>и </a:t>
            </a:r>
            <a:r>
              <a:rPr lang="ru-RU" sz="2400" dirty="0" smtClean="0">
                <a:solidFill>
                  <a:srgbClr val="FF0000"/>
                </a:solidFill>
                <a:latin typeface="Arial" pitchFamily="34" charset="0"/>
                <a:cs typeface="Arial" pitchFamily="34" charset="0"/>
              </a:rPr>
              <a:t>21/2023-97</a:t>
            </a:r>
            <a:r>
              <a:rPr lang="ru-RU" sz="2200" dirty="0" smtClean="0">
                <a:solidFill>
                  <a:srgbClr val="FF0000"/>
                </a:solidFill>
                <a:latin typeface="Arial" pitchFamily="34" charset="0"/>
                <a:cs typeface="Arial" pitchFamily="34" charset="0"/>
              </a:rPr>
              <a:t>)</a:t>
            </a:r>
            <a:endParaRPr lang="en-US" sz="2200" dirty="0" smtClean="0">
              <a:solidFill>
                <a:srgbClr val="FF0000"/>
              </a:solidFill>
              <a:latin typeface="Arial" pitchFamily="34" charset="0"/>
              <a:cs typeface="Arial" pitchFamily="34" charset="0"/>
            </a:endParaRPr>
          </a:p>
          <a:p>
            <a:pPr>
              <a:buNone/>
            </a:pPr>
            <a:endParaRPr lang="en-US" sz="2200" dirty="0" smtClean="0">
              <a:latin typeface="Arial" pitchFamily="34" charset="0"/>
              <a:cs typeface="Arial" pitchFamily="34" charset="0"/>
            </a:endParaRPr>
          </a:p>
          <a:p>
            <a:endParaRPr lang="en-US" sz="2200" dirty="0">
              <a:latin typeface="Arial" pitchFamily="34" charset="0"/>
              <a:cs typeface="Arial" pitchFamily="34" charset="0"/>
            </a:endParaRPr>
          </a:p>
        </p:txBody>
      </p:sp>
      <p:pic>
        <p:nvPicPr>
          <p:cNvPr id="3074" name="Picture 2" descr="D:\Users\Anica Petković\Desktop\INDUSTRIJSKA FARMACIJA\download (4).jfif"/>
          <p:cNvPicPr>
            <a:picLocks noChangeAspect="1" noChangeArrowheads="1"/>
          </p:cNvPicPr>
          <p:nvPr/>
        </p:nvPicPr>
        <p:blipFill>
          <a:blip r:embed="rId2" cstate="print"/>
          <a:srcRect/>
          <a:stretch>
            <a:fillRect/>
          </a:stretch>
        </p:blipFill>
        <p:spPr bwMode="auto">
          <a:xfrm>
            <a:off x="5940866" y="5445224"/>
            <a:ext cx="3203133" cy="1412776"/>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2800" b="1" dirty="0" smtClean="0">
                <a:latin typeface="Arial" pitchFamily="34" charset="0"/>
                <a:cs typeface="Arial" pitchFamily="34" charset="0"/>
              </a:rPr>
              <a:t>Појам козметичког производа</a:t>
            </a:r>
            <a:r>
              <a:rPr lang="ru-RU" sz="2800" dirty="0" smtClean="0">
                <a:latin typeface="Arial" pitchFamily="34" charset="0"/>
                <a:cs typeface="Arial" pitchFamily="34" charset="0"/>
              </a:rPr>
              <a:t>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a:xfrm>
            <a:off x="1115616" y="1447800"/>
            <a:ext cx="7818072" cy="5293568"/>
          </a:xfrm>
        </p:spPr>
        <p:txBody>
          <a:bodyPr>
            <a:normAutofit/>
          </a:bodyPr>
          <a:lstStyle/>
          <a:p>
            <a:r>
              <a:rPr lang="ru-RU" sz="2000" dirty="0" smtClean="0">
                <a:latin typeface="Arial" pitchFamily="34" charset="0"/>
                <a:cs typeface="Arial" pitchFamily="34" charset="0"/>
              </a:rPr>
              <a:t>се дефинише према члану 62 из </a:t>
            </a:r>
            <a:r>
              <a:rPr lang="ru-RU" sz="2000" i="1" dirty="0" smtClean="0">
                <a:latin typeface="Arial" pitchFamily="34" charset="0"/>
                <a:cs typeface="Arial" pitchFamily="34" charset="0"/>
              </a:rPr>
              <a:t>Закона о предметима опште употребе </a:t>
            </a:r>
            <a:r>
              <a:rPr lang="ru-RU" sz="2000" dirty="0" smtClean="0">
                <a:latin typeface="Arial" pitchFamily="34" charset="0"/>
                <a:cs typeface="Arial" pitchFamily="34" charset="0"/>
              </a:rPr>
              <a:t>као:</a:t>
            </a:r>
          </a:p>
          <a:p>
            <a:r>
              <a:rPr lang="ru-RU" sz="2000" dirty="0" smtClean="0">
                <a:latin typeface="Arial" pitchFamily="34" charset="0"/>
                <a:cs typeface="Arial" pitchFamily="34" charset="0"/>
              </a:rPr>
              <a:t>Супстанце или смеше које су намењене да дођу у контакт са спољашњим деловима људског тела (епидерм, длака, нокти, усне, спољашњи полни органи) или са зубима и слузокожом усне дупље, искључиво или првенствено ради чишћења, парфемисања, мењања њиховог изгледа, односно кориговања мириса тела, односно заштите и одржавања у добром стању. </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Под појмом козметички производ </a:t>
            </a:r>
            <a:r>
              <a:rPr lang="ru-RU" sz="2000" dirty="0" smtClean="0">
                <a:latin typeface="Arial" pitchFamily="34" charset="0"/>
                <a:cs typeface="Arial" pitchFamily="34" charset="0"/>
              </a:rPr>
              <a:t>НЕ сматрају </a:t>
            </a:r>
            <a:r>
              <a:rPr lang="ru-RU" sz="2000" dirty="0" smtClean="0">
                <a:latin typeface="Arial" pitchFamily="34" charset="0"/>
                <a:cs typeface="Arial" pitchFamily="34" charset="0"/>
              </a:rPr>
              <a:t>се супстанце или смеше намењене гутању, удисању, убризгавању или имплантирању у људско тело</a:t>
            </a:r>
            <a:endParaRPr lang="en-US" sz="2000" dirty="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500" b="1" dirty="0" smtClean="0">
                <a:latin typeface="Arial" pitchFamily="34" charset="0"/>
                <a:cs typeface="Arial" pitchFamily="34" charset="0"/>
              </a:rPr>
              <a:t>Безбедност козметичког производа</a:t>
            </a:r>
            <a:endParaRPr lang="en-US" sz="2500" dirty="0">
              <a:latin typeface="Arial" pitchFamily="34" charset="0"/>
              <a:cs typeface="Arial" pitchFamily="34" charset="0"/>
            </a:endParaRPr>
          </a:p>
        </p:txBody>
      </p:sp>
      <p:sp>
        <p:nvSpPr>
          <p:cNvPr id="3" name="Content Placeholder 2"/>
          <p:cNvSpPr>
            <a:spLocks noGrp="1"/>
          </p:cNvSpPr>
          <p:nvPr>
            <p:ph idx="1"/>
          </p:nvPr>
        </p:nvSpPr>
        <p:spPr/>
        <p:txBody>
          <a:bodyPr>
            <a:normAutofit lnSpcReduction="10000"/>
          </a:bodyPr>
          <a:lstStyle/>
          <a:p>
            <a:r>
              <a:rPr lang="ru-RU" sz="2000" dirty="0" smtClean="0">
                <a:latin typeface="Arial" pitchFamily="34" charset="0"/>
                <a:cs typeface="Arial" pitchFamily="34" charset="0"/>
              </a:rPr>
              <a:t>је описана у члану 63 </a:t>
            </a:r>
            <a:r>
              <a:rPr lang="ru-RU" sz="2000" i="1" dirty="0" smtClean="0">
                <a:latin typeface="Arial" pitchFamily="34" charset="0"/>
                <a:cs typeface="Arial" pitchFamily="34" charset="0"/>
              </a:rPr>
              <a:t>Закона о предметима опште употребе</a:t>
            </a:r>
            <a:r>
              <a:rPr lang="ru-RU" sz="2000" dirty="0" smtClean="0">
                <a:latin typeface="Arial" pitchFamily="34" charset="0"/>
                <a:cs typeface="Arial" pitchFamily="34" charset="0"/>
              </a:rPr>
              <a:t>:</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Козметички производи који се испоручују на тржиште морају да буду безбедни за људско здравље, уколико се примењују под нормалним или разумно предвидљивим условима, узимајући у обзир нарочито:</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1) изглед производа укључујући и усклађеност са прописима којима се регулишу обмањујући производи у смислу опште безбедности производа,</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2) његово декларисање,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3) упутство за примену и одлагање,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4) било које друге податке или информације које даје одговорно лице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 </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Arial" pitchFamily="34" charset="0"/>
                <a:cs typeface="Arial" pitchFamily="34" charset="0"/>
              </a:rPr>
              <a:t>ЛИТЕРАТУРА</a:t>
            </a:r>
            <a:endParaRPr lang="en-US" dirty="0">
              <a:latin typeface="Arial" pitchFamily="34" charset="0"/>
              <a:cs typeface="Arial" pitchFamily="34" charset="0"/>
            </a:endParaRPr>
          </a:p>
        </p:txBody>
      </p:sp>
      <p:graphicFrame>
        <p:nvGraphicFramePr>
          <p:cNvPr id="4" name="Content Placeholder 3"/>
          <p:cNvGraphicFramePr>
            <a:graphicFrameLocks noGrp="1"/>
          </p:cNvGraphicFramePr>
          <p:nvPr>
            <p:ph idx="1"/>
          </p:nvPr>
        </p:nvGraphicFramePr>
        <p:xfrm>
          <a:off x="1043607" y="1340771"/>
          <a:ext cx="7920882" cy="4321724"/>
        </p:xfrm>
        <a:graphic>
          <a:graphicData uri="http://schemas.openxmlformats.org/drawingml/2006/table">
            <a:tbl>
              <a:tblPr/>
              <a:tblGrid>
                <a:gridCol w="2534843"/>
                <a:gridCol w="2041955"/>
                <a:gridCol w="1760306"/>
                <a:gridCol w="1583778"/>
              </a:tblGrid>
              <a:tr h="413331">
                <a:tc>
                  <a:txBody>
                    <a:bodyPr/>
                    <a:lstStyle/>
                    <a:p>
                      <a:pPr algn="ctr">
                        <a:spcAft>
                          <a:spcPts val="0"/>
                        </a:spcAft>
                      </a:pPr>
                      <a:r>
                        <a:rPr lang="en-US" sz="1200" b="1" dirty="0">
                          <a:solidFill>
                            <a:srgbClr val="000000"/>
                          </a:solidFill>
                          <a:latin typeface="Arial" pitchFamily="34" charset="0"/>
                          <a:ea typeface="Times New Roman"/>
                          <a:cs typeface="Arial" pitchFamily="34" charset="0"/>
                        </a:rPr>
                        <a:t>НАЗИВ УЏБЕНИКА</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latin typeface="Arial" pitchFamily="34" charset="0"/>
                          <a:ea typeface="Times New Roman"/>
                          <a:cs typeface="Arial" pitchFamily="34" charset="0"/>
                        </a:rPr>
                        <a:t>АУТОРИ</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latin typeface="Arial" pitchFamily="34" charset="0"/>
                          <a:ea typeface="Times New Roman"/>
                          <a:cs typeface="Arial" pitchFamily="34" charset="0"/>
                        </a:rPr>
                        <a:t>ИЗДАВАЧ</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a:solidFill>
                            <a:srgbClr val="000000"/>
                          </a:solidFill>
                          <a:latin typeface="Arial" pitchFamily="34" charset="0"/>
                          <a:ea typeface="Times New Roman"/>
                          <a:cs typeface="Arial" pitchFamily="34" charset="0"/>
                        </a:rPr>
                        <a:t>БИБЛИОТЕКА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715">
                <a:tc>
                  <a:txBody>
                    <a:bodyPr/>
                    <a:lstStyle/>
                    <a:p>
                      <a:pPr>
                        <a:spcAft>
                          <a:spcPts val="0"/>
                        </a:spcAft>
                      </a:pPr>
                      <a:r>
                        <a:rPr lang="en-US" sz="1200" dirty="0" err="1">
                          <a:solidFill>
                            <a:srgbClr val="000000"/>
                          </a:solidFill>
                          <a:latin typeface="Arial" pitchFamily="34" charset="0"/>
                          <a:ea typeface="Times New Roman"/>
                          <a:cs typeface="Arial" pitchFamily="34" charset="0"/>
                        </a:rPr>
                        <a:t>Основи</a:t>
                      </a:r>
                      <a:r>
                        <a:rPr lang="en-US" sz="1200" dirty="0">
                          <a:solidFill>
                            <a:srgbClr val="000000"/>
                          </a:solidFill>
                          <a:latin typeface="Arial" pitchFamily="34" charset="0"/>
                          <a:ea typeface="Times New Roman"/>
                          <a:cs typeface="Arial" pitchFamily="34" charset="0"/>
                        </a:rPr>
                        <a:t> </a:t>
                      </a:r>
                      <a:r>
                        <a:rPr lang="en-US" sz="1200" dirty="0" err="1">
                          <a:solidFill>
                            <a:srgbClr val="000000"/>
                          </a:solidFill>
                          <a:latin typeface="Arial" pitchFamily="34" charset="0"/>
                          <a:ea typeface="Times New Roman"/>
                          <a:cs typeface="Arial" pitchFamily="34" charset="0"/>
                        </a:rPr>
                        <a:t>индустријске</a:t>
                      </a:r>
                      <a:r>
                        <a:rPr lang="en-US" sz="1200" dirty="0">
                          <a:solidFill>
                            <a:srgbClr val="000000"/>
                          </a:solidFill>
                          <a:latin typeface="Arial" pitchFamily="34" charset="0"/>
                          <a:ea typeface="Times New Roman"/>
                          <a:cs typeface="Arial" pitchFamily="34" charset="0"/>
                        </a:rPr>
                        <a:t> </a:t>
                      </a:r>
                      <a:r>
                        <a:rPr lang="en-US" sz="1200" dirty="0" err="1">
                          <a:solidFill>
                            <a:srgbClr val="000000"/>
                          </a:solidFill>
                          <a:latin typeface="Arial" pitchFamily="34" charset="0"/>
                          <a:ea typeface="Times New Roman"/>
                          <a:cs typeface="Arial" pitchFamily="34" charset="0"/>
                        </a:rPr>
                        <a:t>фармације</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latin typeface="Arial" pitchFamily="34" charset="0"/>
                          <a:ea typeface="Times New Roman"/>
                          <a:cs typeface="Arial" pitchFamily="34" charset="0"/>
                        </a:rPr>
                        <a:t>Јовановић М., Ђурић З</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latin typeface="Arial" pitchFamily="34" charset="0"/>
                          <a:ea typeface="Times New Roman"/>
                          <a:cs typeface="Arial" pitchFamily="34" charset="0"/>
                        </a:rPr>
                        <a:t>Нијанса. Београд 2005.</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sr-Cyrl-CS" sz="1100" kern="1100">
                          <a:solidFill>
                            <a:srgbClr val="000000"/>
                          </a:solidFill>
                          <a:latin typeface="Arial" pitchFamily="34" charset="0"/>
                          <a:ea typeface="Times New Roman"/>
                          <a:cs typeface="Arial" pitchFamily="34" charset="0"/>
                        </a:rPr>
                        <a:t>Има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391">
                <a:tc>
                  <a:txBody>
                    <a:bodyPr/>
                    <a:lstStyle/>
                    <a:p>
                      <a:pPr>
                        <a:spcAft>
                          <a:spcPts val="0"/>
                        </a:spcAft>
                      </a:pPr>
                      <a:r>
                        <a:rPr lang="ru-RU" sz="1200" dirty="0">
                          <a:solidFill>
                            <a:srgbClr val="000000"/>
                          </a:solidFill>
                          <a:latin typeface="Arial" pitchFamily="34" charset="0"/>
                          <a:ea typeface="Times New Roman"/>
                          <a:cs typeface="Arial" pitchFamily="34" charset="0"/>
                        </a:rPr>
                        <a:t>Приручник из козметологије, друго издање</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sr-Cyrl-CS" sz="1200">
                          <a:solidFill>
                            <a:srgbClr val="000000"/>
                          </a:solidFill>
                          <a:latin typeface="Arial" pitchFamily="34" charset="0"/>
                          <a:ea typeface="Times New Roman"/>
                          <a:cs typeface="Arial" pitchFamily="34" charset="0"/>
                        </a:rPr>
                        <a:t>Васиљевић Д., Савић С., Ђорђевић Љ., Крајишник Д.</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latin typeface="Arial" pitchFamily="34" charset="0"/>
                          <a:ea typeface="Times New Roman"/>
                          <a:cs typeface="Arial" pitchFamily="34" charset="0"/>
                        </a:rPr>
                        <a:t>Наука, Београд 2009.</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kern="1100">
                          <a:solidFill>
                            <a:srgbClr val="000000"/>
                          </a:solidFill>
                          <a:latin typeface="Arial" pitchFamily="34" charset="0"/>
                          <a:ea typeface="Times New Roman"/>
                          <a:cs typeface="Arial" pitchFamily="34" charset="0"/>
                        </a:rPr>
                        <a:t>Има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5715">
                <a:tc>
                  <a:txBody>
                    <a:bodyPr/>
                    <a:lstStyle/>
                    <a:p>
                      <a:pPr>
                        <a:spcAft>
                          <a:spcPts val="0"/>
                        </a:spcAft>
                      </a:pPr>
                      <a:r>
                        <a:rPr lang="ru-RU" sz="1200">
                          <a:solidFill>
                            <a:srgbClr val="000000"/>
                          </a:solidFill>
                          <a:latin typeface="Arial" pitchFamily="34" charset="0"/>
                          <a:ea typeface="Times New Roman"/>
                          <a:cs typeface="Arial" pitchFamily="34" charset="0"/>
                        </a:rPr>
                        <a:t>Фармацеутска технологија са биофармацијом, </a:t>
                      </a:r>
                      <a:r>
                        <a:rPr lang="en-US" sz="1200">
                          <a:solidFill>
                            <a:srgbClr val="000000"/>
                          </a:solidFill>
                          <a:latin typeface="Arial" pitchFamily="34" charset="0"/>
                          <a:ea typeface="Times New Roman"/>
                          <a:cs typeface="Arial" pitchFamily="34" charset="0"/>
                        </a:rPr>
                        <a:t>I</a:t>
                      </a:r>
                      <a:r>
                        <a:rPr lang="ru-RU" sz="1200">
                          <a:solidFill>
                            <a:srgbClr val="000000"/>
                          </a:solidFill>
                          <a:latin typeface="Arial" pitchFamily="34" charset="0"/>
                          <a:ea typeface="Times New Roman"/>
                          <a:cs typeface="Arial" pitchFamily="34" charset="0"/>
                        </a:rPr>
                        <a:t> део,</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latin typeface="Arial" pitchFamily="34" charset="0"/>
                          <a:ea typeface="Times New Roman"/>
                          <a:cs typeface="Arial" pitchFamily="34" charset="0"/>
                        </a:rPr>
                        <a:t>Ђурић  З</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latin typeface="Arial" pitchFamily="34" charset="0"/>
                          <a:ea typeface="Times New Roman"/>
                          <a:cs typeface="Arial" pitchFamily="34" charset="0"/>
                        </a:rPr>
                        <a:t>Нијанса, Земун, 2004.</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kern="1100">
                          <a:solidFill>
                            <a:srgbClr val="000000"/>
                          </a:solidFill>
                          <a:latin typeface="Arial" pitchFamily="34" charset="0"/>
                          <a:ea typeface="Times New Roman"/>
                          <a:cs typeface="Arial" pitchFamily="34" charset="0"/>
                        </a:rPr>
                        <a:t>Има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998">
                <a:tc>
                  <a:txBody>
                    <a:bodyPr/>
                    <a:lstStyle/>
                    <a:p>
                      <a:pPr>
                        <a:spcAft>
                          <a:spcPts val="0"/>
                        </a:spcAft>
                      </a:pPr>
                      <a:r>
                        <a:rPr lang="en-US" sz="1200">
                          <a:solidFill>
                            <a:srgbClr val="000000"/>
                          </a:solidFill>
                          <a:latin typeface="Arial" pitchFamily="34" charset="0"/>
                          <a:ea typeface="Times New Roman"/>
                          <a:cs typeface="Arial" pitchFamily="34" charset="0"/>
                        </a:rPr>
                        <a:t>Encyclopedia of Pharmaceutical Technology</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latin typeface="Arial" pitchFamily="34" charset="0"/>
                          <a:ea typeface="Times New Roman"/>
                          <a:cs typeface="Arial" pitchFamily="34" charset="0"/>
                        </a:rPr>
                        <a:t>Swabrick J, Boylan</a:t>
                      </a:r>
                      <a:r>
                        <a:rPr lang="en-US" sz="1200" b="1">
                          <a:solidFill>
                            <a:srgbClr val="000000"/>
                          </a:solidFill>
                          <a:latin typeface="Arial" pitchFamily="34" charset="0"/>
                          <a:ea typeface="Times New Roman"/>
                          <a:cs typeface="Arial" pitchFamily="34" charset="0"/>
                        </a:rPr>
                        <a:t> </a:t>
                      </a:r>
                      <a:r>
                        <a:rPr lang="en-US" sz="1200">
                          <a:solidFill>
                            <a:srgbClr val="000000"/>
                          </a:solidFill>
                          <a:latin typeface="Arial" pitchFamily="34" charset="0"/>
                          <a:ea typeface="Times New Roman"/>
                          <a:cs typeface="Arial" pitchFamily="34" charset="0"/>
                        </a:rPr>
                        <a:t>J.</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solidFill>
                            <a:srgbClr val="000000"/>
                          </a:solidFill>
                          <a:latin typeface="Arial" pitchFamily="34" charset="0"/>
                          <a:ea typeface="Times New Roman"/>
                          <a:cs typeface="Arial" pitchFamily="34" charset="0"/>
                        </a:rPr>
                        <a:t>New York, Basel, 2002</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kern="1100">
                          <a:solidFill>
                            <a:srgbClr val="000000"/>
                          </a:solidFill>
                          <a:latin typeface="Arial" pitchFamily="34" charset="0"/>
                          <a:ea typeface="Times New Roman"/>
                          <a:cs typeface="Arial" pitchFamily="34" charset="0"/>
                        </a:rPr>
                        <a:t>Нема </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33329">
                <a:tc>
                  <a:txBody>
                    <a:bodyPr/>
                    <a:lstStyle/>
                    <a:p>
                      <a:pPr>
                        <a:spcAft>
                          <a:spcPts val="0"/>
                        </a:spcAft>
                      </a:pPr>
                      <a:r>
                        <a:rPr lang="en-US" sz="1200">
                          <a:solidFill>
                            <a:srgbClr val="000000"/>
                          </a:solidFill>
                          <a:latin typeface="Arial" pitchFamily="34" charset="0"/>
                          <a:ea typeface="Times New Roman"/>
                          <a:cs typeface="Arial" pitchFamily="34" charset="0"/>
                        </a:rPr>
                        <a:t>Примењена козметологија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a:solidFill>
                            <a:srgbClr val="000000"/>
                          </a:solidFill>
                          <a:latin typeface="Arial" pitchFamily="34" charset="0"/>
                          <a:ea typeface="Times New Roman"/>
                          <a:cs typeface="Arial" pitchFamily="34" charset="0"/>
                        </a:rPr>
                        <a:t>Др Данијела Пецарски, проф.др Марина Томовић</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a:solidFill>
                            <a:srgbClr val="000000"/>
                          </a:solidFill>
                          <a:latin typeface="Arial" pitchFamily="34" charset="0"/>
                          <a:ea typeface="Times New Roman"/>
                          <a:cs typeface="Arial" pitchFamily="34" charset="0"/>
                        </a:rPr>
                        <a:t>Факултет медицинских наука, Универзитет у Крагујевцу</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kern="1100">
                          <a:solidFill>
                            <a:srgbClr val="000000"/>
                          </a:solidFill>
                          <a:latin typeface="Arial" pitchFamily="34" charset="0"/>
                          <a:ea typeface="Times New Roman"/>
                          <a:cs typeface="Arial" pitchFamily="34" charset="0"/>
                        </a:rPr>
                        <a:t>Има</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998">
                <a:tc gridSpan="4">
                  <a:txBody>
                    <a:bodyPr/>
                    <a:lstStyle/>
                    <a:p>
                      <a:pPr algn="ctr">
                        <a:spcAft>
                          <a:spcPts val="0"/>
                        </a:spcAft>
                      </a:pPr>
                      <a:r>
                        <a:rPr lang="ru-RU" sz="1200" b="1">
                          <a:solidFill>
                            <a:srgbClr val="000000"/>
                          </a:solidFill>
                          <a:latin typeface="Arial" pitchFamily="34" charset="0"/>
                          <a:ea typeface="Times New Roman"/>
                          <a:cs typeface="Arial" pitchFamily="34" charset="0"/>
                        </a:rPr>
                        <a:t>Сва предавања налазе се на сајту Факултета Медицинских наука: </a:t>
                      </a:r>
                      <a:r>
                        <a:rPr lang="en-US" sz="1200" b="1">
                          <a:solidFill>
                            <a:srgbClr val="000000"/>
                          </a:solidFill>
                          <a:latin typeface="Arial" pitchFamily="34" charset="0"/>
                          <a:ea typeface="Times New Roman"/>
                          <a:cs typeface="Arial" pitchFamily="34" charset="0"/>
                        </a:rPr>
                        <a:t>www</a:t>
                      </a:r>
                      <a:r>
                        <a:rPr lang="ru-RU" sz="1200" b="1">
                          <a:solidFill>
                            <a:srgbClr val="000000"/>
                          </a:solidFill>
                          <a:latin typeface="Arial" pitchFamily="34" charset="0"/>
                          <a:ea typeface="Times New Roman"/>
                          <a:cs typeface="Arial" pitchFamily="34" charset="0"/>
                        </a:rPr>
                        <a:t>.</a:t>
                      </a:r>
                      <a:r>
                        <a:rPr lang="en-US" sz="1200" b="1">
                          <a:solidFill>
                            <a:srgbClr val="000000"/>
                          </a:solidFill>
                          <a:latin typeface="Arial" pitchFamily="34" charset="0"/>
                          <a:ea typeface="Times New Roman"/>
                          <a:cs typeface="Arial" pitchFamily="34" charset="0"/>
                        </a:rPr>
                        <a:t>medf</a:t>
                      </a:r>
                      <a:r>
                        <a:rPr lang="ru-RU" sz="1200" b="1">
                          <a:solidFill>
                            <a:srgbClr val="000000"/>
                          </a:solidFill>
                          <a:latin typeface="Arial" pitchFamily="34" charset="0"/>
                          <a:ea typeface="Times New Roman"/>
                          <a:cs typeface="Arial" pitchFamily="34" charset="0"/>
                        </a:rPr>
                        <a:t>.</a:t>
                      </a:r>
                      <a:r>
                        <a:rPr lang="en-US" sz="1200" b="1">
                          <a:solidFill>
                            <a:srgbClr val="000000"/>
                          </a:solidFill>
                          <a:latin typeface="Arial" pitchFamily="34" charset="0"/>
                          <a:ea typeface="Times New Roman"/>
                          <a:cs typeface="Arial" pitchFamily="34" charset="0"/>
                        </a:rPr>
                        <a:t>kg</a:t>
                      </a:r>
                      <a:r>
                        <a:rPr lang="ru-RU" sz="1200" b="1">
                          <a:solidFill>
                            <a:srgbClr val="000000"/>
                          </a:solidFill>
                          <a:latin typeface="Arial" pitchFamily="34" charset="0"/>
                          <a:ea typeface="Times New Roman"/>
                          <a:cs typeface="Arial" pitchFamily="34" charset="0"/>
                        </a:rPr>
                        <a:t>.</a:t>
                      </a:r>
                      <a:r>
                        <a:rPr lang="en-US" sz="1200" b="1">
                          <a:solidFill>
                            <a:srgbClr val="000000"/>
                          </a:solidFill>
                          <a:latin typeface="Arial" pitchFamily="34" charset="0"/>
                          <a:ea typeface="Times New Roman"/>
                          <a:cs typeface="Arial" pitchFamily="34" charset="0"/>
                        </a:rPr>
                        <a:t>ac</a:t>
                      </a:r>
                      <a:r>
                        <a:rPr lang="ru-RU" sz="1200" b="1">
                          <a:solidFill>
                            <a:srgbClr val="000000"/>
                          </a:solidFill>
                          <a:latin typeface="Arial" pitchFamily="34" charset="0"/>
                          <a:ea typeface="Times New Roman"/>
                          <a:cs typeface="Arial" pitchFamily="34" charset="0"/>
                        </a:rPr>
                        <a:t>.</a:t>
                      </a:r>
                      <a:r>
                        <a:rPr lang="en-US" sz="1200" b="1">
                          <a:solidFill>
                            <a:srgbClr val="000000"/>
                          </a:solidFill>
                          <a:latin typeface="Arial" pitchFamily="34" charset="0"/>
                          <a:ea typeface="Times New Roman"/>
                          <a:cs typeface="Arial" pitchFamily="34" charset="0"/>
                        </a:rPr>
                        <a:t>rs</a:t>
                      </a:r>
                      <a:endParaRPr lang="en-US" sz="1200">
                        <a:latin typeface="Arial" pitchFamily="34" charset="0"/>
                        <a:ea typeface="Times New Roman"/>
                        <a:cs typeface="Arial"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464998">
                <a:tc gridSpan="4">
                  <a:txBody>
                    <a:bodyPr/>
                    <a:lstStyle/>
                    <a:p>
                      <a:pPr algn="ctr">
                        <a:spcAft>
                          <a:spcPts val="0"/>
                        </a:spcAft>
                      </a:pPr>
                      <a:endParaRPr lang="en-US" sz="1200" dirty="0">
                        <a:latin typeface="Arial" pitchFamily="34" charset="0"/>
                        <a:ea typeface="Times New Roman"/>
                        <a:cs typeface="Arial" pitchFamily="34" charset="0"/>
                      </a:endParaRPr>
                    </a:p>
                  </a:txBody>
                  <a:tcPr marL="68580" marR="6858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Arial" pitchFamily="34" charset="0"/>
                <a:cs typeface="Arial" pitchFamily="34" charset="0"/>
              </a:rPr>
              <a:t>O</a:t>
            </a:r>
            <a:r>
              <a:rPr lang="ru-RU" b="1" dirty="0" smtClean="0">
                <a:latin typeface="Arial" pitchFamily="34" charset="0"/>
                <a:cs typeface="Arial" pitchFamily="34" charset="0"/>
              </a:rPr>
              <a:t>дговорно лице</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55000" lnSpcReduction="20000"/>
          </a:bodyPr>
          <a:lstStyle/>
          <a:p>
            <a:r>
              <a:rPr lang="ru-RU" dirty="0" smtClean="0">
                <a:latin typeface="Arial" pitchFamily="34" charset="0"/>
                <a:cs typeface="Arial" pitchFamily="34" charset="0"/>
              </a:rPr>
              <a:t>На тржиште се могу стављати само козметички производи за које је именовано правно или физичко лице у Републици Србији</a:t>
            </a:r>
          </a:p>
          <a:p>
            <a:endParaRPr lang="ru-RU" dirty="0" smtClean="0">
              <a:latin typeface="Arial" pitchFamily="34" charset="0"/>
              <a:cs typeface="Arial" pitchFamily="34" charset="0"/>
            </a:endParaRPr>
          </a:p>
          <a:p>
            <a:pPr>
              <a:buNone/>
            </a:pPr>
            <a:r>
              <a:rPr lang="ru-RU" b="1" dirty="0" smtClean="0">
                <a:latin typeface="Arial" pitchFamily="34" charset="0"/>
                <a:cs typeface="Arial" pitchFamily="34" charset="0"/>
              </a:rPr>
              <a:t>Обавезе одговорних лица</a:t>
            </a:r>
            <a:r>
              <a:rPr lang="ru-RU" dirty="0" smtClean="0">
                <a:latin typeface="Arial" pitchFamily="34" charset="0"/>
                <a:cs typeface="Arial" pitchFamily="34" charset="0"/>
              </a:rPr>
              <a:t> се односе на:</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безбедност козметичког производа,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принципе добре произвођачке праксе,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досије са информацијама о производу,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узорковање и анализу,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ограничење за поједине супстанце (карциногене, мутагене и супстанце токсичне по репродуктивно здравље)</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трагове забрањених супстанци,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тестирање на животињама,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информације доступне јавности,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тврдње, </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пријављивње озбиљних нежељених ефеката</a:t>
            </a:r>
            <a:endParaRPr lang="en-US" dirty="0" smtClean="0">
              <a:latin typeface="Arial" pitchFamily="34" charset="0"/>
              <a:cs typeface="Arial" pitchFamily="34" charset="0"/>
            </a:endParaRPr>
          </a:p>
          <a:p>
            <a:pPr lvl="0"/>
            <a:r>
              <a:rPr lang="en-US" dirty="0" err="1" smtClean="0">
                <a:latin typeface="Arial" pitchFamily="34" charset="0"/>
                <a:cs typeface="Arial" pitchFamily="34" charset="0"/>
              </a:rPr>
              <a:t>одредбе</a:t>
            </a:r>
            <a:r>
              <a:rPr lang="en-US" dirty="0" smtClean="0">
                <a:latin typeface="Arial" pitchFamily="34" charset="0"/>
                <a:cs typeface="Arial" pitchFamily="34" charset="0"/>
              </a:rPr>
              <a:t> </a:t>
            </a:r>
            <a:r>
              <a:rPr lang="en-US" dirty="0" err="1" smtClean="0">
                <a:latin typeface="Arial" pitchFamily="34" charset="0"/>
                <a:cs typeface="Arial" pitchFamily="34" charset="0"/>
              </a:rPr>
              <a:t>на</a:t>
            </a:r>
            <a:r>
              <a:rPr lang="en-US" dirty="0" smtClean="0">
                <a:latin typeface="Arial" pitchFamily="34" charset="0"/>
                <a:cs typeface="Arial" pitchFamily="34" charset="0"/>
              </a:rPr>
              <a:t> </a:t>
            </a:r>
            <a:r>
              <a:rPr lang="en-US" dirty="0" err="1" smtClean="0">
                <a:latin typeface="Arial" pitchFamily="34" charset="0"/>
                <a:cs typeface="Arial" pitchFamily="34" charset="0"/>
              </a:rPr>
              <a:t>декларацији</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3000" b="1" dirty="0" smtClean="0">
                <a:latin typeface="Arial" pitchFamily="34" charset="0"/>
                <a:cs typeface="Arial" pitchFamily="34" charset="0"/>
              </a:rPr>
              <a:t>Досије са информацијама о производу</a:t>
            </a:r>
            <a:endParaRPr lang="en-US" sz="3000" dirty="0">
              <a:latin typeface="Arial" pitchFamily="34" charset="0"/>
              <a:cs typeface="Arial" pitchFamily="34" charset="0"/>
            </a:endParaRPr>
          </a:p>
        </p:txBody>
      </p:sp>
      <p:sp>
        <p:nvSpPr>
          <p:cNvPr id="3" name="Content Placeholder 2"/>
          <p:cNvSpPr>
            <a:spLocks noGrp="1"/>
          </p:cNvSpPr>
          <p:nvPr>
            <p:ph idx="1"/>
          </p:nvPr>
        </p:nvSpPr>
        <p:spPr/>
        <p:txBody>
          <a:bodyPr>
            <a:normAutofit lnSpcReduction="10000"/>
          </a:bodyPr>
          <a:lstStyle/>
          <a:p>
            <a:r>
              <a:rPr lang="ru-RU" sz="2500" dirty="0" smtClean="0">
                <a:latin typeface="Arial" pitchFamily="34" charset="0"/>
                <a:cs typeface="Arial" pitchFamily="34" charset="0"/>
              </a:rPr>
              <a:t>Када је козметички производ стављен на тржиште, одговорно лице чува </a:t>
            </a:r>
            <a:r>
              <a:rPr lang="ru-RU" sz="2500" b="1" dirty="0" smtClean="0">
                <a:latin typeface="Arial" pitchFamily="34" charset="0"/>
                <a:cs typeface="Arial" pitchFamily="34" charset="0"/>
              </a:rPr>
              <a:t>Досије са информацијама о производу</a:t>
            </a:r>
            <a:r>
              <a:rPr lang="ru-RU" sz="2500" dirty="0" smtClean="0">
                <a:latin typeface="Arial" pitchFamily="34" charset="0"/>
                <a:cs typeface="Arial" pitchFamily="34" charset="0"/>
              </a:rPr>
              <a:t> (енг. Product Information File – PIF)</a:t>
            </a:r>
          </a:p>
          <a:p>
            <a:r>
              <a:rPr lang="ru-RU" sz="2500" dirty="0" smtClean="0">
                <a:latin typeface="Arial" pitchFamily="34" charset="0"/>
                <a:cs typeface="Arial" pitchFamily="34" charset="0"/>
              </a:rPr>
              <a:t>Досије са информацијама о производу чува се </a:t>
            </a:r>
            <a:r>
              <a:rPr lang="ru-RU" sz="2500" dirty="0" smtClean="0">
                <a:solidFill>
                  <a:srgbClr val="FF0000"/>
                </a:solidFill>
                <a:latin typeface="Arial" pitchFamily="34" charset="0"/>
                <a:cs typeface="Arial" pitchFamily="34" charset="0"/>
              </a:rPr>
              <a:t>десет година </a:t>
            </a:r>
            <a:r>
              <a:rPr lang="ru-RU" sz="2500" dirty="0" smtClean="0">
                <a:latin typeface="Arial" pitchFamily="34" charset="0"/>
                <a:cs typeface="Arial" pitchFamily="34" charset="0"/>
              </a:rPr>
              <a:t>од момента стављања последње серије козметичког прозвода на тржиште</a:t>
            </a:r>
            <a:endParaRPr lang="en-US" sz="2500" dirty="0" smtClean="0">
              <a:latin typeface="Arial" pitchFamily="34" charset="0"/>
              <a:cs typeface="Arial" pitchFamily="34" charset="0"/>
            </a:endParaRPr>
          </a:p>
          <a:p>
            <a:r>
              <a:rPr lang="ru-RU" sz="2500" dirty="0" smtClean="0">
                <a:latin typeface="Arial" pitchFamily="34" charset="0"/>
                <a:cs typeface="Arial" pitchFamily="34" charset="0"/>
              </a:rPr>
              <a:t>Одговорно лице омогућава да Досије са информацијама о производу буде лако доступан </a:t>
            </a:r>
            <a:r>
              <a:rPr lang="ru-RU" sz="2500" b="1" dirty="0" smtClean="0">
                <a:latin typeface="Arial" pitchFamily="34" charset="0"/>
                <a:cs typeface="Arial" pitchFamily="34" charset="0"/>
              </a:rPr>
              <a:t>санитарном инспектору</a:t>
            </a:r>
            <a:r>
              <a:rPr lang="ru-RU" sz="2500" dirty="0" smtClean="0">
                <a:latin typeface="Arial" pitchFamily="34" charset="0"/>
                <a:cs typeface="Arial" pitchFamily="34" charset="0"/>
              </a:rPr>
              <a:t>, у електронском или неком другом формату на адреси наведеној на етикети</a:t>
            </a:r>
            <a:endParaRPr lang="en-US" sz="2500" dirty="0" smtClean="0">
              <a:latin typeface="Arial" pitchFamily="34" charset="0"/>
              <a:cs typeface="Arial" pitchFamily="34" charset="0"/>
            </a:endParaRPr>
          </a:p>
          <a:p>
            <a:endParaRPr lang="en-US" sz="2500" dirty="0">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2000" i="1" dirty="0" smtClean="0">
                <a:latin typeface="Arial" pitchFamily="34" charset="0"/>
                <a:cs typeface="Arial" pitchFamily="34" charset="0"/>
              </a:rPr>
              <a:t>Правилник о козметичким производима</a:t>
            </a:r>
            <a:r>
              <a:rPr lang="ru-RU" sz="2000" dirty="0" smtClean="0">
                <a:latin typeface="Arial" pitchFamily="34" charset="0"/>
                <a:cs typeface="Arial" pitchFamily="34" charset="0"/>
              </a:rPr>
              <a:t> (Сл. гласник РС, бр. 60/2019 и 47/2022)</a:t>
            </a:r>
            <a:endParaRPr lang="en-US" sz="2000" dirty="0">
              <a:latin typeface="Arial" pitchFamily="34" charset="0"/>
              <a:cs typeface="Arial" pitchFamily="34" charset="0"/>
            </a:endParaRPr>
          </a:p>
        </p:txBody>
      </p:sp>
      <p:sp>
        <p:nvSpPr>
          <p:cNvPr id="3" name="Content Placeholder 2"/>
          <p:cNvSpPr>
            <a:spLocks noGrp="1"/>
          </p:cNvSpPr>
          <p:nvPr>
            <p:ph idx="1"/>
          </p:nvPr>
        </p:nvSpPr>
        <p:spPr>
          <a:xfrm>
            <a:off x="1259632" y="1196752"/>
            <a:ext cx="7632848" cy="5256584"/>
          </a:xfrm>
        </p:spPr>
        <p:txBody>
          <a:bodyPr>
            <a:noAutofit/>
          </a:bodyPr>
          <a:lstStyle/>
          <a:p>
            <a:pPr>
              <a:buNone/>
            </a:pPr>
            <a:r>
              <a:rPr lang="ru-RU" sz="1350" dirty="0" smtClean="0">
                <a:latin typeface="Arial" pitchFamily="34" charset="0"/>
                <a:cs typeface="Arial" pitchFamily="34" charset="0"/>
              </a:rPr>
              <a:t> </a:t>
            </a:r>
            <a:r>
              <a:rPr lang="ru-RU" sz="1350" dirty="0" smtClean="0">
                <a:latin typeface="Arial" pitchFamily="34" charset="0"/>
                <a:cs typeface="Arial" pitchFamily="34" charset="0"/>
              </a:rPr>
              <a:t>Козметички производи укључују следеће производе: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 креме, емулзије, лосионе, гелове и уља за кожу;</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 маске за лице;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3) обојене подлоге (течности, пасте, прашкови);</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4) декоративне (енг. „</a:t>
            </a:r>
            <a:r>
              <a:rPr lang="en-US" sz="1350" dirty="0" smtClean="0">
                <a:latin typeface="Arial" pitchFamily="34" charset="0"/>
                <a:cs typeface="Arial" pitchFamily="34" charset="0"/>
              </a:rPr>
              <a:t>make</a:t>
            </a:r>
            <a:r>
              <a:rPr lang="ru-RU" sz="1350" dirty="0" smtClean="0">
                <a:latin typeface="Arial" pitchFamily="34" charset="0"/>
                <a:cs typeface="Arial" pitchFamily="34" charset="0"/>
              </a:rPr>
              <a:t>-</a:t>
            </a:r>
            <a:r>
              <a:rPr lang="en-US" sz="1350" dirty="0" smtClean="0">
                <a:latin typeface="Arial" pitchFamily="34" charset="0"/>
                <a:cs typeface="Arial" pitchFamily="34" charset="0"/>
              </a:rPr>
              <a:t>up</a:t>
            </a:r>
            <a:r>
              <a:rPr lang="ru-RU" sz="1350" dirty="0" smtClean="0">
                <a:latin typeface="Arial" pitchFamily="34" charset="0"/>
                <a:cs typeface="Arial" pitchFamily="34" charset="0"/>
              </a:rPr>
              <a:t>”) пудере, пудере за после купања, хигијенске пудере;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5) тоалетне сапуне, дезодорантне сапуне;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6) парфеме, тоалетне воде и колоњске воде;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7) производе за купање и туширање (соли, пене, уља, гелови);</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8) депилаторе;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9) дезодорансе и антиперспирансе;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10) производе за бојење косе;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11) производе за коврџање, исправљање и фиксирање косе,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12) производе за учвршћивање косе;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13) производе за прање и чишћење косе (лосиони, пудери, шампони);</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14) производе за кондиционирање – регенераторе (лосиони, креме, уља);</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15) производе за обликовање косе (лосиони, лакови, брилијантини)</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16) производе за бријање (креме, пене, лосиони);</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17) производе за шминкање и уклањање шминке;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18) производе за примену на уснама;</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19) производе за негу зуба и усне дупље;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20) производе за негу и улепшавање ноктију;</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21) производе за спољашњу интимну хигијену;</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22) производе за заштиту од сунчевог зрачења;</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23) производе за тамњење коже без излагања сунцу;</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24) производе за избељивање коже;</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25) производе против бора;</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r>
              <a:rPr lang="ru-RU" sz="1350" dirty="0" smtClean="0">
                <a:latin typeface="Arial" pitchFamily="34" charset="0"/>
                <a:cs typeface="Arial" pitchFamily="34" charset="0"/>
              </a:rPr>
              <a:t>26) остале производе у складу са дефиницијом појма „козметички производ”.</a:t>
            </a:r>
            <a:r>
              <a:rPr lang="en-US" sz="1350" dirty="0" smtClean="0">
                <a:latin typeface="Arial" pitchFamily="34" charset="0"/>
                <a:cs typeface="Arial" pitchFamily="34" charset="0"/>
              </a:rPr>
              <a:t/>
            </a:r>
            <a:br>
              <a:rPr lang="en-US" sz="1350" dirty="0" smtClean="0">
                <a:latin typeface="Arial" pitchFamily="34" charset="0"/>
                <a:cs typeface="Arial" pitchFamily="34" charset="0"/>
              </a:rPr>
            </a:br>
            <a:endParaRPr lang="en-US" sz="135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latin typeface="Arial" pitchFamily="34" charset="0"/>
                <a:cs typeface="Arial" pitchFamily="34" charset="0"/>
              </a:rPr>
              <a:t>Документација са информацијама о производу</a:t>
            </a:r>
            <a:endParaRPr lang="en-US" dirty="0">
              <a:latin typeface="Arial" pitchFamily="34" charset="0"/>
              <a:cs typeface="Arial" pitchFamily="34" charset="0"/>
            </a:endParaRPr>
          </a:p>
        </p:txBody>
      </p:sp>
      <p:sp>
        <p:nvSpPr>
          <p:cNvPr id="3" name="Content Placeholder 2"/>
          <p:cNvSpPr>
            <a:spLocks noGrp="1"/>
          </p:cNvSpPr>
          <p:nvPr>
            <p:ph idx="1"/>
          </p:nvPr>
        </p:nvSpPr>
        <p:spPr>
          <a:xfrm>
            <a:off x="1435608" y="1447800"/>
            <a:ext cx="7498080" cy="5077544"/>
          </a:xfrm>
        </p:spPr>
        <p:txBody>
          <a:bodyPr>
            <a:noAutofit/>
          </a:bodyPr>
          <a:lstStyle/>
          <a:p>
            <a:pPr marL="596646" indent="-514350">
              <a:buFont typeface="+mj-lt"/>
              <a:buAutoNum type="arabicPeriod"/>
            </a:pPr>
            <a:endParaRPr lang="en-US" sz="1500" b="1" dirty="0" smtClean="0">
              <a:latin typeface="Arial" pitchFamily="34" charset="0"/>
              <a:cs typeface="Arial" pitchFamily="34" charset="0"/>
            </a:endParaRPr>
          </a:p>
          <a:p>
            <a:pPr marL="596646" indent="-514350">
              <a:buFont typeface="+mj-lt"/>
              <a:buAutoNum type="arabicPeriod"/>
            </a:pPr>
            <a:r>
              <a:rPr lang="ru-RU" sz="1500" b="1" dirty="0" smtClean="0">
                <a:latin typeface="Arial" pitchFamily="34" charset="0"/>
                <a:cs typeface="Arial" pitchFamily="34" charset="0"/>
              </a:rPr>
              <a:t>Квалитативни </a:t>
            </a:r>
            <a:r>
              <a:rPr lang="ru-RU" sz="1500" b="1" dirty="0" smtClean="0">
                <a:latin typeface="Arial" pitchFamily="34" charset="0"/>
                <a:cs typeface="Arial" pitchFamily="34" charset="0"/>
              </a:rPr>
              <a:t>и квантитативни састав производа</a:t>
            </a:r>
            <a:r>
              <a:rPr lang="en-US" sz="1500" dirty="0" smtClean="0">
                <a:latin typeface="Arial" pitchFamily="34" charset="0"/>
                <a:cs typeface="Arial" pitchFamily="34" charset="0"/>
              </a:rPr>
              <a:t> </a:t>
            </a:r>
            <a:r>
              <a:rPr lang="ru-RU" sz="1500" dirty="0" smtClean="0">
                <a:latin typeface="Arial" pitchFamily="34" charset="0"/>
                <a:cs typeface="Arial" pitchFamily="34" charset="0"/>
              </a:rPr>
              <a:t>– Квалитативни састав производа укључујући хемијско име супстанци (Интернационална номенклатура козметичких састојака (енг. </a:t>
            </a:r>
            <a:r>
              <a:rPr lang="en-US" sz="1500" dirty="0" smtClean="0">
                <a:latin typeface="Arial" pitchFamily="34" charset="0"/>
                <a:cs typeface="Arial" pitchFamily="34" charset="0"/>
              </a:rPr>
              <a:t>International Nomenclature of </a:t>
            </a:r>
            <a:r>
              <a:rPr lang="en-US" sz="1500" dirty="0" err="1" smtClean="0">
                <a:latin typeface="Arial" pitchFamily="34" charset="0"/>
                <a:cs typeface="Arial" pitchFamily="34" charset="0"/>
              </a:rPr>
              <a:t>Cosemetic</a:t>
            </a:r>
            <a:r>
              <a:rPr lang="en-US" sz="1500" dirty="0" smtClean="0">
                <a:latin typeface="Arial" pitchFamily="34" charset="0"/>
                <a:cs typeface="Arial" pitchFamily="34" charset="0"/>
              </a:rPr>
              <a:t> Ingredients, у </a:t>
            </a:r>
            <a:r>
              <a:rPr lang="en-US" sz="1500" dirty="0" err="1" smtClean="0">
                <a:latin typeface="Arial" pitchFamily="34" charset="0"/>
                <a:cs typeface="Arial" pitchFamily="34" charset="0"/>
              </a:rPr>
              <a:t>даљем</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тексту</a:t>
            </a:r>
            <a:r>
              <a:rPr lang="en-US" sz="1500" dirty="0" smtClean="0">
                <a:latin typeface="Arial" pitchFamily="34" charset="0"/>
                <a:cs typeface="Arial" pitchFamily="34" charset="0"/>
              </a:rPr>
              <a:t>: INCI), </a:t>
            </a:r>
            <a:r>
              <a:rPr lang="en-US" sz="1500" dirty="0" err="1" smtClean="0">
                <a:latin typeface="Arial" pitchFamily="34" charset="0"/>
                <a:cs typeface="Arial" pitchFamily="34" charset="0"/>
              </a:rPr>
              <a:t>Служба</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хемијских</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апстраката</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енг</a:t>
            </a:r>
            <a:r>
              <a:rPr lang="en-US" sz="1500" dirty="0" smtClean="0">
                <a:latin typeface="Arial" pitchFamily="34" charset="0"/>
                <a:cs typeface="Arial" pitchFamily="34" charset="0"/>
              </a:rPr>
              <a:t>. Chemical Abstracts Service), </a:t>
            </a:r>
            <a:r>
              <a:rPr lang="en-US" sz="1500" dirty="0" err="1" smtClean="0">
                <a:latin typeface="Arial" pitchFamily="34" charset="0"/>
                <a:cs typeface="Arial" pitchFamily="34" charset="0"/>
              </a:rPr>
              <a:t>Европски</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инвентар</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постојећих</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комерцијалних</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хемијских</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супстанци</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енг</a:t>
            </a:r>
            <a:r>
              <a:rPr lang="en-US" sz="1500" dirty="0" smtClean="0">
                <a:latin typeface="Arial" pitchFamily="34" charset="0"/>
                <a:cs typeface="Arial" pitchFamily="34" charset="0"/>
              </a:rPr>
              <a:t>. European Inventory of Existing Commercial Chemical Substances) </a:t>
            </a:r>
            <a:r>
              <a:rPr lang="en-US" sz="1500" dirty="0" err="1" smtClean="0">
                <a:latin typeface="Arial" pitchFamily="34" charset="0"/>
                <a:cs typeface="Arial" pitchFamily="34" charset="0"/>
              </a:rPr>
              <a:t>или</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Европска</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листа</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нотификованих</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хемијских</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супстанци</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енг</a:t>
            </a:r>
            <a:r>
              <a:rPr lang="en-US" sz="1500" dirty="0" smtClean="0">
                <a:latin typeface="Arial" pitchFamily="34" charset="0"/>
                <a:cs typeface="Arial" pitchFamily="34" charset="0"/>
              </a:rPr>
              <a:t>. European List of Notified Chemical Substances), </a:t>
            </a:r>
            <a:r>
              <a:rPr lang="en-US" sz="1500" dirty="0" err="1" smtClean="0">
                <a:latin typeface="Arial" pitchFamily="34" charset="0"/>
                <a:cs typeface="Arial" pitchFamily="34" charset="0"/>
              </a:rPr>
              <a:t>где</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постоји</a:t>
            </a:r>
            <a:r>
              <a:rPr lang="en-US" sz="1500" dirty="0" smtClean="0">
                <a:latin typeface="Arial" pitchFamily="34" charset="0"/>
                <a:cs typeface="Arial" pitchFamily="34" charset="0"/>
              </a:rPr>
              <a:t>) и </a:t>
            </a:r>
            <a:r>
              <a:rPr lang="en-US" sz="1500" dirty="0" err="1" smtClean="0">
                <a:latin typeface="Arial" pitchFamily="34" charset="0"/>
                <a:cs typeface="Arial" pitchFamily="34" charset="0"/>
              </a:rPr>
              <a:t>њихову</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предвиђену</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намену</a:t>
            </a:r>
            <a:r>
              <a:rPr lang="en-US" sz="1500" dirty="0" smtClean="0">
                <a:latin typeface="Arial" pitchFamily="34" charset="0"/>
                <a:cs typeface="Arial" pitchFamily="34" charset="0"/>
              </a:rPr>
              <a:t>. </a:t>
            </a:r>
            <a:endParaRPr lang="sr-Cyrl-RS" sz="1500" dirty="0" smtClean="0">
              <a:latin typeface="Arial" pitchFamily="34" charset="0"/>
              <a:cs typeface="Arial" pitchFamily="34" charset="0"/>
            </a:endParaRPr>
          </a:p>
          <a:p>
            <a:pPr marL="596646" indent="-514350">
              <a:buFont typeface="+mj-lt"/>
              <a:buAutoNum type="arabicPeriod"/>
            </a:pPr>
            <a:r>
              <a:rPr lang="ru-RU" sz="1500" b="1" dirty="0" smtClean="0">
                <a:latin typeface="Arial" pitchFamily="34" charset="0"/>
                <a:cs typeface="Arial" pitchFamily="34" charset="0"/>
              </a:rPr>
              <a:t>Физичке и хемијске карактеристике и стабилност козметичког производа –</a:t>
            </a:r>
            <a:r>
              <a:rPr lang="en-US" sz="1500" b="1" dirty="0" smtClean="0">
                <a:latin typeface="Arial" pitchFamily="34" charset="0"/>
                <a:cs typeface="Arial" pitchFamily="34" charset="0"/>
              </a:rPr>
              <a:t> </a:t>
            </a:r>
            <a:r>
              <a:rPr lang="ru-RU" sz="1500" dirty="0" smtClean="0">
                <a:latin typeface="Arial" pitchFamily="34" charset="0"/>
                <a:cs typeface="Arial" pitchFamily="34" charset="0"/>
              </a:rPr>
              <a:t>Физичке и хемијске карактеристике супстанци или смеша, као и козметичких производа. Стабилност козметичког производа под разумно предвидљивим условима складиштења</a:t>
            </a:r>
            <a:endParaRPr lang="sr-Cyrl-RS" sz="1500" dirty="0" smtClean="0">
              <a:latin typeface="Arial" pitchFamily="34" charset="0"/>
              <a:cs typeface="Arial" pitchFamily="34" charset="0"/>
            </a:endParaRPr>
          </a:p>
          <a:p>
            <a:pPr marL="596646" indent="-514350">
              <a:buFont typeface="+mj-lt"/>
              <a:buAutoNum type="arabicPeriod"/>
            </a:pPr>
            <a:r>
              <a:rPr lang="ru-RU" sz="1500" b="1" dirty="0" smtClean="0">
                <a:latin typeface="Arial" pitchFamily="34" charset="0"/>
                <a:cs typeface="Arial" pitchFamily="34" charset="0"/>
              </a:rPr>
              <a:t>Микробиолошки квалитет</a:t>
            </a:r>
            <a:r>
              <a:rPr lang="en-US" sz="1500" dirty="0" smtClean="0">
                <a:latin typeface="Arial" pitchFamily="34" charset="0"/>
                <a:cs typeface="Arial" pitchFamily="34" charset="0"/>
              </a:rPr>
              <a:t> </a:t>
            </a:r>
            <a:r>
              <a:rPr lang="ru-RU" sz="1500" dirty="0" smtClean="0">
                <a:latin typeface="Arial" pitchFamily="34" charset="0"/>
                <a:cs typeface="Arial" pitchFamily="34" charset="0"/>
              </a:rPr>
              <a:t>– Микробиолошке спецификације супстанци или смеша и козметичког производа, где је то применљиво;</a:t>
            </a:r>
            <a:endParaRPr lang="sr-Cyrl-RS" sz="1500" dirty="0" smtClean="0">
              <a:latin typeface="Arial" pitchFamily="34" charset="0"/>
              <a:cs typeface="Arial" pitchFamily="34" charset="0"/>
            </a:endParaRPr>
          </a:p>
          <a:p>
            <a:endParaRPr lang="en-US" sz="1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latin typeface="Arial" pitchFamily="34" charset="0"/>
                <a:cs typeface="Arial" pitchFamily="34" charset="0"/>
              </a:rPr>
              <a:t>Документација са информацијама о производу</a:t>
            </a:r>
            <a:endParaRPr lang="en-US" dirty="0">
              <a:latin typeface="Arial" pitchFamily="34" charset="0"/>
              <a:cs typeface="Arial" pitchFamily="34" charset="0"/>
            </a:endParaRPr>
          </a:p>
        </p:txBody>
      </p:sp>
      <p:sp>
        <p:nvSpPr>
          <p:cNvPr id="3" name="Content Placeholder 2"/>
          <p:cNvSpPr>
            <a:spLocks noGrp="1"/>
          </p:cNvSpPr>
          <p:nvPr>
            <p:ph idx="1"/>
          </p:nvPr>
        </p:nvSpPr>
        <p:spPr>
          <a:xfrm>
            <a:off x="1435608" y="1447800"/>
            <a:ext cx="7498080" cy="5077544"/>
          </a:xfrm>
        </p:spPr>
        <p:txBody>
          <a:bodyPr>
            <a:noAutofit/>
          </a:bodyPr>
          <a:lstStyle/>
          <a:p>
            <a:pPr marL="596646" indent="-514350">
              <a:buFont typeface="+mj-lt"/>
              <a:buAutoNum type="arabicPeriod" startAt="4"/>
            </a:pPr>
            <a:endParaRPr lang="en-US" sz="1500" b="1" dirty="0" smtClean="0">
              <a:latin typeface="Arial" pitchFamily="34" charset="0"/>
              <a:cs typeface="Arial" pitchFamily="34" charset="0"/>
            </a:endParaRPr>
          </a:p>
          <a:p>
            <a:pPr marL="596646" indent="-514350">
              <a:buFont typeface="+mj-lt"/>
              <a:buAutoNum type="arabicPeriod" startAt="4"/>
            </a:pPr>
            <a:r>
              <a:rPr lang="ru-RU" sz="1500" b="1" dirty="0" smtClean="0">
                <a:latin typeface="Arial" pitchFamily="34" charset="0"/>
                <a:cs typeface="Arial" pitchFamily="34" charset="0"/>
              </a:rPr>
              <a:t>Информације </a:t>
            </a:r>
            <a:r>
              <a:rPr lang="ru-RU" sz="1500" b="1" dirty="0" smtClean="0">
                <a:latin typeface="Arial" pitchFamily="34" charset="0"/>
                <a:cs typeface="Arial" pitchFamily="34" charset="0"/>
              </a:rPr>
              <a:t>о амбалажи –</a:t>
            </a:r>
            <a:r>
              <a:rPr lang="en-US" sz="1500" b="1" dirty="0" smtClean="0">
                <a:latin typeface="Arial" pitchFamily="34" charset="0"/>
                <a:cs typeface="Arial" pitchFamily="34" charset="0"/>
              </a:rPr>
              <a:t> </a:t>
            </a:r>
            <a:r>
              <a:rPr lang="ru-RU" sz="1500" dirty="0" smtClean="0">
                <a:latin typeface="Arial" pitchFamily="34" charset="0"/>
                <a:cs typeface="Arial" pitchFamily="34" charset="0"/>
              </a:rPr>
              <a:t>Релевантне карактеристике амбалаже, нарочито у погледу чистоће и здравствене исправности односно безбедности, који се доказују у складу са прописом који уређује област здравствене исправности односно безбедности амбалаже за паковање хране и предмета опште употребе;</a:t>
            </a:r>
            <a:endParaRPr lang="sr-Cyrl-RS" sz="1500" dirty="0" smtClean="0">
              <a:latin typeface="Arial" pitchFamily="34" charset="0"/>
              <a:cs typeface="Arial" pitchFamily="34" charset="0"/>
            </a:endParaRPr>
          </a:p>
          <a:p>
            <a:pPr marL="596646" indent="-514350">
              <a:buFont typeface="+mj-lt"/>
              <a:buAutoNum type="arabicPeriod" startAt="4"/>
            </a:pPr>
            <a:r>
              <a:rPr lang="ru-RU" sz="1500" b="1" dirty="0" smtClean="0">
                <a:latin typeface="Arial" pitchFamily="34" charset="0"/>
                <a:cs typeface="Arial" pitchFamily="34" charset="0"/>
              </a:rPr>
              <a:t>Нормална и предвиђена намена –</a:t>
            </a:r>
            <a:r>
              <a:rPr lang="en-US" sz="1500" b="1" dirty="0" smtClean="0">
                <a:latin typeface="Arial" pitchFamily="34" charset="0"/>
                <a:cs typeface="Arial" pitchFamily="34" charset="0"/>
              </a:rPr>
              <a:t> </a:t>
            </a:r>
            <a:r>
              <a:rPr lang="ru-RU" sz="1500" dirty="0" smtClean="0">
                <a:latin typeface="Arial" pitchFamily="34" charset="0"/>
                <a:cs typeface="Arial" pitchFamily="34" charset="0"/>
              </a:rPr>
              <a:t>Нормална и предвиђена намена производа. Предвиђена намена мора да буде потврђена у смислу упозорења и других објашњења на декларацији производа;</a:t>
            </a:r>
            <a:endParaRPr lang="sr-Cyrl-RS" sz="1500" dirty="0" smtClean="0">
              <a:latin typeface="Arial" pitchFamily="34" charset="0"/>
              <a:cs typeface="Arial" pitchFamily="34" charset="0"/>
            </a:endParaRPr>
          </a:p>
          <a:p>
            <a:pPr marL="596646" indent="-514350">
              <a:buFont typeface="+mj-lt"/>
              <a:buAutoNum type="arabicPeriod" startAt="4"/>
            </a:pPr>
            <a:r>
              <a:rPr lang="ru-RU" sz="1500" b="1" dirty="0" smtClean="0">
                <a:latin typeface="Arial" pitchFamily="34" charset="0"/>
                <a:cs typeface="Arial" pitchFamily="34" charset="0"/>
              </a:rPr>
              <a:t>Нежељени ефекти и озбиљни нежељени ефекти –</a:t>
            </a:r>
            <a:r>
              <a:rPr lang="en-US" sz="1500" b="1" dirty="0" smtClean="0">
                <a:latin typeface="Arial" pitchFamily="34" charset="0"/>
                <a:cs typeface="Arial" pitchFamily="34" charset="0"/>
              </a:rPr>
              <a:t> </a:t>
            </a:r>
            <a:r>
              <a:rPr lang="ru-RU" sz="1500" dirty="0" smtClean="0">
                <a:latin typeface="Arial" pitchFamily="34" charset="0"/>
                <a:cs typeface="Arial" pitchFamily="34" charset="0"/>
              </a:rPr>
              <a:t>Сви расположиви подаци о нежељеним ефектима и озбиљним нежељеним ефектима везаним за употребу козметичког производа. Одговорно лице води евиденције о пријављеним нежељеним ефектима и озбиљним нежељеним ефектима</a:t>
            </a:r>
            <a:endParaRPr lang="en-US" sz="1500" dirty="0" smtClean="0">
              <a:latin typeface="Arial" pitchFamily="34" charset="0"/>
              <a:cs typeface="Arial" pitchFamily="34" charset="0"/>
            </a:endParaRPr>
          </a:p>
          <a:p>
            <a:endParaRPr lang="en-US" sz="15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None/>
            </a:pPr>
            <a:r>
              <a:rPr lang="ru-RU" sz="2000" dirty="0" smtClean="0">
                <a:latin typeface="Arial" pitchFamily="34" charset="0"/>
                <a:cs typeface="Arial" pitchFamily="34" charset="0"/>
              </a:rPr>
              <a:t>Одредбе овог члана не односе се на следеће производе: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1) чврсте сапуне;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2) лакове за косу;</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3) аеросоле који не садрже воду;</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4) производе за бојење и избељивање косе;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5) депилаторе;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6) производе за трајно коврџање или исправљање косе;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7) лакове за нокте;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8) дезодорансе и антиперспирансе у облику стика(штапића);</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9) парфеме, тоалетне воде и колоњске воде.</a:t>
            </a:r>
            <a:endParaRPr lang="en-US" sz="2000" dirty="0" smtClean="0">
              <a:latin typeface="Arial" pitchFamily="34" charset="0"/>
              <a:cs typeface="Arial" pitchFamily="34" charset="0"/>
            </a:endParaRPr>
          </a:p>
          <a:p>
            <a:pPr>
              <a:buNone/>
            </a:pPr>
            <a:r>
              <a:rPr lang="ru-RU" sz="2000" dirty="0" smtClean="0">
                <a:latin typeface="Arial" pitchFamily="34" charset="0"/>
                <a:cs typeface="Arial" pitchFamily="34" charset="0"/>
              </a:rPr>
              <a:t> </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Arial" pitchFamily="34" charset="0"/>
                <a:cs typeface="Arial" pitchFamily="34" charset="0"/>
              </a:rPr>
              <a:t>pH</a:t>
            </a:r>
            <a:r>
              <a:rPr lang="ru-RU" b="1" dirty="0" smtClean="0">
                <a:latin typeface="Arial" pitchFamily="34" charset="0"/>
                <a:cs typeface="Arial" pitchFamily="34" charset="0"/>
              </a:rPr>
              <a:t> вредност козметичких производа</a:t>
            </a:r>
            <a:endParaRPr lang="en-US" dirty="0">
              <a:latin typeface="Arial" pitchFamily="34" charset="0"/>
              <a:cs typeface="Arial" pitchFamily="34" charset="0"/>
            </a:endParaRPr>
          </a:p>
        </p:txBody>
      </p:sp>
      <p:sp>
        <p:nvSpPr>
          <p:cNvPr id="3" name="Content Placeholder 2"/>
          <p:cNvSpPr>
            <a:spLocks noGrp="1"/>
          </p:cNvSpPr>
          <p:nvPr>
            <p:ph idx="1"/>
          </p:nvPr>
        </p:nvSpPr>
        <p:spPr>
          <a:xfrm>
            <a:off x="971600" y="1447800"/>
            <a:ext cx="8172400" cy="5221560"/>
          </a:xfrm>
        </p:spPr>
        <p:txBody>
          <a:bodyPr>
            <a:normAutofit fontScale="55000" lnSpcReduction="20000"/>
          </a:bodyPr>
          <a:lstStyle/>
          <a:p>
            <a:r>
              <a:rPr lang="ru-RU" dirty="0" smtClean="0">
                <a:latin typeface="Arial" pitchFamily="34" charset="0"/>
                <a:cs typeface="Arial" pitchFamily="34" charset="0"/>
              </a:rPr>
              <a:t>мора да буде у опсегу од 3,0 до 10,0</a:t>
            </a:r>
            <a:endParaRPr lang="en-US" dirty="0" smtClean="0">
              <a:latin typeface="Arial" pitchFamily="34" charset="0"/>
              <a:cs typeface="Arial" pitchFamily="34" charset="0"/>
            </a:endParaRPr>
          </a:p>
          <a:p>
            <a:r>
              <a:rPr lang="ru-RU" dirty="0" smtClean="0">
                <a:latin typeface="Arial" pitchFamily="34" charset="0"/>
                <a:cs typeface="Arial" pitchFamily="34" charset="0"/>
              </a:rPr>
              <a:t>Изузетак су производи код којих је због њихове намене и садржаја (одређених киселих или алкалних састојака), </a:t>
            </a:r>
            <a:r>
              <a:rPr lang="en-US" dirty="0" smtClean="0">
                <a:latin typeface="Arial" pitchFamily="34" charset="0"/>
                <a:cs typeface="Arial" pitchFamily="34" charset="0"/>
              </a:rPr>
              <a:t>pH</a:t>
            </a:r>
            <a:r>
              <a:rPr lang="ru-RU" dirty="0" smtClean="0">
                <a:latin typeface="Arial" pitchFamily="34" charset="0"/>
                <a:cs typeface="Arial" pitchFamily="34" charset="0"/>
              </a:rPr>
              <a:t> вредност изван овог опсега оправдана и то:</a:t>
            </a:r>
            <a:endParaRPr lang="en-US" dirty="0" smtClean="0">
              <a:latin typeface="Arial" pitchFamily="34" charset="0"/>
              <a:cs typeface="Arial" pitchFamily="34" charset="0"/>
            </a:endParaRPr>
          </a:p>
          <a:p>
            <a:r>
              <a:rPr lang="ru-RU" dirty="0" smtClean="0">
                <a:latin typeface="Arial" pitchFamily="34" charset="0"/>
                <a:cs typeface="Arial" pitchFamily="34" charset="0"/>
              </a:rPr>
              <a:t>1) производи за тамњење коже без излагања сунцу, антиперспиранси, двофазни регенератори за косу: од 2,5 до 10,0;</a:t>
            </a:r>
            <a:endParaRPr lang="en-US" dirty="0" smtClean="0">
              <a:latin typeface="Arial" pitchFamily="34" charset="0"/>
              <a:cs typeface="Arial" pitchFamily="34" charset="0"/>
            </a:endParaRPr>
          </a:p>
          <a:p>
            <a:r>
              <a:rPr lang="ru-RU" dirty="0" smtClean="0">
                <a:latin typeface="Arial" pitchFamily="34" charset="0"/>
                <a:cs typeface="Arial" pitchFamily="34" charset="0"/>
              </a:rPr>
              <a:t>2) тоалетни сапуни, дезодорантни сапуни, производи за бријање: од 3,0 до 11,5;</a:t>
            </a:r>
            <a:endParaRPr lang="en-US" dirty="0" smtClean="0">
              <a:latin typeface="Arial" pitchFamily="34" charset="0"/>
              <a:cs typeface="Arial" pitchFamily="34" charset="0"/>
            </a:endParaRPr>
          </a:p>
          <a:p>
            <a:r>
              <a:rPr lang="ru-RU" dirty="0" smtClean="0">
                <a:latin typeface="Arial" pitchFamily="34" charset="0"/>
                <a:cs typeface="Arial" pitchFamily="34" charset="0"/>
              </a:rPr>
              <a:t>3) производи за бојење, коврџање, исправљање и фиксирање косе: од 3,0 до 12,0;</a:t>
            </a:r>
            <a:endParaRPr lang="en-US" dirty="0" smtClean="0">
              <a:latin typeface="Arial" pitchFamily="34" charset="0"/>
              <a:cs typeface="Arial" pitchFamily="34" charset="0"/>
            </a:endParaRPr>
          </a:p>
          <a:p>
            <a:r>
              <a:rPr lang="ru-RU" dirty="0" smtClean="0">
                <a:latin typeface="Arial" pitchFamily="34" charset="0"/>
                <a:cs typeface="Arial" pitchFamily="34" charset="0"/>
              </a:rPr>
              <a:t>4) депилатори: од 3,0 до 12,5;</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r>
              <a:rPr lang="ru-RU" dirty="0" smtClean="0">
                <a:latin typeface="Arial" pitchFamily="34" charset="0"/>
                <a:cs typeface="Arial" pitchFamily="34" charset="0"/>
              </a:rPr>
              <a:t>Појединачне компоненте мулти-компонентних производа могу имати </a:t>
            </a:r>
            <a:r>
              <a:rPr lang="en-US" dirty="0" smtClean="0">
                <a:latin typeface="Arial" pitchFamily="34" charset="0"/>
                <a:cs typeface="Arial" pitchFamily="34" charset="0"/>
              </a:rPr>
              <a:t>pH</a:t>
            </a:r>
            <a:r>
              <a:rPr lang="ru-RU" dirty="0" smtClean="0">
                <a:latin typeface="Arial" pitchFamily="34" charset="0"/>
                <a:cs typeface="Arial" pitchFamily="34" charset="0"/>
              </a:rPr>
              <a:t> вредност нижу од 3,0 или вишу од 10,0, уколико се примењују искључиво након мешања</a:t>
            </a:r>
          </a:p>
          <a:p>
            <a:r>
              <a:rPr lang="en-US" dirty="0" smtClean="0">
                <a:latin typeface="Arial" pitchFamily="34" charset="0"/>
                <a:cs typeface="Arial" pitchFamily="34" charset="0"/>
              </a:rPr>
              <a:t>pH</a:t>
            </a:r>
            <a:r>
              <a:rPr lang="ru-RU" dirty="0" smtClean="0">
                <a:latin typeface="Arial" pitchFamily="34" charset="0"/>
                <a:cs typeface="Arial" pitchFamily="34" charset="0"/>
              </a:rPr>
              <a:t> вредност се не одређује за козметичке производе који не садрже воду, односно који садрже органске раствараче и након употребе стварају филм на коси или ноктима (лакови за косу, лакови за нокте и слично)</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pic>
        <p:nvPicPr>
          <p:cNvPr id="4098" name="Picture 2" descr="D:\Users\Anica Petković\Desktop\INDUSTRIJSKA FARMACIJA\ph_skincare_scale.png"/>
          <p:cNvPicPr>
            <a:picLocks noChangeAspect="1" noChangeArrowheads="1"/>
          </p:cNvPicPr>
          <p:nvPr/>
        </p:nvPicPr>
        <p:blipFill>
          <a:blip r:embed="rId2" cstate="print"/>
          <a:srcRect/>
          <a:stretch>
            <a:fillRect/>
          </a:stretch>
        </p:blipFill>
        <p:spPr bwMode="auto">
          <a:xfrm rot="16200000">
            <a:off x="-2027321" y="2683504"/>
            <a:ext cx="5527673" cy="1258023"/>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b="1" dirty="0" smtClean="0">
                <a:latin typeface="Arial" pitchFamily="34" charset="0"/>
                <a:cs typeface="Arial" pitchFamily="34" charset="0"/>
              </a:rPr>
              <a:t>Декларација</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fontScale="92500" lnSpcReduction="10000"/>
          </a:bodyPr>
          <a:lstStyle/>
          <a:p>
            <a:r>
              <a:rPr lang="ru-RU" sz="2000" dirty="0" smtClean="0">
                <a:latin typeface="Arial" pitchFamily="34" charset="0"/>
                <a:cs typeface="Arial" pitchFamily="34" charset="0"/>
              </a:rPr>
              <a:t>Декларација се налази на примарној (контактна) и секундарној амбалажи</a:t>
            </a:r>
          </a:p>
          <a:p>
            <a:r>
              <a:rPr lang="ru-RU" sz="2000" dirty="0" smtClean="0">
                <a:latin typeface="Arial" pitchFamily="34" charset="0"/>
                <a:cs typeface="Arial" pitchFamily="34" charset="0"/>
              </a:rPr>
              <a:t>Подаци на декларацији морају бити исписани неизбрисивим, јасно читљивим и видљивим словима</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Декларација садржи следеће податке:</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1) </a:t>
            </a:r>
            <a:r>
              <a:rPr lang="ru-RU" sz="2000" b="1" dirty="0" smtClean="0">
                <a:latin typeface="Arial" pitchFamily="34" charset="0"/>
                <a:cs typeface="Arial" pitchFamily="34" charset="0"/>
              </a:rPr>
              <a:t>назив и адресу одговорног лица</a:t>
            </a:r>
            <a:r>
              <a:rPr lang="ru-RU" sz="2000" dirty="0" smtClean="0">
                <a:latin typeface="Arial" pitchFamily="34" charset="0"/>
                <a:cs typeface="Arial" pitchFamily="34" charset="0"/>
              </a:rPr>
              <a:t> (произвођач, или овлашћени заступник, или увозник, или дистрибутер) које производ ставља на тржиште, као и земљу порекла</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2) </a:t>
            </a:r>
            <a:r>
              <a:rPr lang="ru-RU" sz="2000" b="1" dirty="0" smtClean="0">
                <a:latin typeface="Arial" pitchFamily="34" charset="0"/>
                <a:cs typeface="Arial" pitchFamily="34" charset="0"/>
              </a:rPr>
              <a:t>нето садржај</a:t>
            </a:r>
            <a:r>
              <a:rPr lang="ru-RU" sz="2000" dirty="0" smtClean="0">
                <a:latin typeface="Arial" pitchFamily="34" charset="0"/>
                <a:cs typeface="Arial" pitchFamily="34" charset="0"/>
              </a:rPr>
              <a:t> (у време паковања), изражен у јединицама масе или запремине, (осим за паковања мања од 5 </a:t>
            </a:r>
            <a:r>
              <a:rPr lang="en-US" sz="2000" dirty="0" smtClean="0">
                <a:latin typeface="Arial" pitchFamily="34" charset="0"/>
                <a:cs typeface="Arial" pitchFamily="34" charset="0"/>
              </a:rPr>
              <a:t>g</a:t>
            </a:r>
            <a:r>
              <a:rPr lang="ru-RU" sz="2000" dirty="0" smtClean="0">
                <a:latin typeface="Arial" pitchFamily="34" charset="0"/>
                <a:cs typeface="Arial" pitchFamily="34" charset="0"/>
              </a:rPr>
              <a:t> или 5 </a:t>
            </a:r>
            <a:r>
              <a:rPr lang="en-US" sz="2000" dirty="0" smtClean="0">
                <a:latin typeface="Arial" pitchFamily="34" charset="0"/>
                <a:cs typeface="Arial" pitchFamily="34" charset="0"/>
              </a:rPr>
              <a:t>ml</a:t>
            </a:r>
            <a:r>
              <a:rPr lang="ru-RU" sz="2000" dirty="0" smtClean="0">
                <a:latin typeface="Arial" pitchFamily="34" charset="0"/>
                <a:cs typeface="Arial" pitchFamily="34" charset="0"/>
              </a:rPr>
              <a:t>, бесплатне узорке, паковања за једнократну употребу)</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3) датум до којег козметички производ, уколико се чува под одговарајућим условима, испуњава своју првобитну функцију и остаје безбедан у складу са одредбама Закона које се односе на безбедност козметичког производа (</a:t>
            </a:r>
            <a:r>
              <a:rPr lang="ru-RU" sz="2000" b="1" dirty="0" smtClean="0">
                <a:latin typeface="Arial" pitchFamily="34" charset="0"/>
                <a:cs typeface="Arial" pitchFamily="34" charset="0"/>
              </a:rPr>
              <a:t>минимални рок трајања производа</a:t>
            </a:r>
            <a:r>
              <a:rPr lang="ru-RU" sz="2000" dirty="0" smtClean="0">
                <a:latin typeface="Arial" pitchFamily="34" charset="0"/>
                <a:cs typeface="Arial" pitchFamily="34" charset="0"/>
              </a:rPr>
              <a:t>)</a:t>
            </a:r>
          </a:p>
          <a:p>
            <a:endParaRPr lang="ru-RU"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476672"/>
            <a:ext cx="7746064" cy="5771728"/>
          </a:xfrm>
        </p:spPr>
        <p:txBody>
          <a:bodyPr>
            <a:normAutofit/>
          </a:bodyPr>
          <a:lstStyle/>
          <a:p>
            <a:r>
              <a:rPr lang="ru-RU" sz="2000" dirty="0" smtClean="0">
                <a:latin typeface="Arial" pitchFamily="34" charset="0"/>
                <a:cs typeface="Arial" pitchFamily="34" charset="0"/>
              </a:rPr>
              <a:t>Пре самог датума или података о томе где се он налази на амбалажи, мора бити наведен симбол (Слика 1) или се наводи текст: „најбоље употребити до” или „употребљиво до”. Минимални рок трајања производа мора бити јасно назначен и састављен је од месеца и године истека рока, или: дана, месеца и године (тим редоследом). </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1"/>
          <p:cNvPicPr>
            <a:picLocks noChangeAspect="1" noChangeArrowheads="1"/>
          </p:cNvPicPr>
          <p:nvPr/>
        </p:nvPicPr>
        <p:blipFill>
          <a:blip r:embed="rId2" cstate="print"/>
          <a:srcRect l="44884" t="57883" r="34933" b="13647"/>
          <a:stretch>
            <a:fillRect/>
          </a:stretch>
        </p:blipFill>
        <p:spPr bwMode="auto">
          <a:xfrm>
            <a:off x="1475656" y="2348880"/>
            <a:ext cx="1728192" cy="1367957"/>
          </a:xfrm>
          <a:prstGeom prst="rect">
            <a:avLst/>
          </a:prstGeom>
          <a:noFill/>
        </p:spPr>
      </p:pic>
      <p:sp>
        <p:nvSpPr>
          <p:cNvPr id="3075" name="Rectangle 3"/>
          <p:cNvSpPr>
            <a:spLocks noChangeArrowheads="1"/>
          </p:cNvSpPr>
          <p:nvPr/>
        </p:nvSpPr>
        <p:spPr bwMode="auto">
          <a:xfrm>
            <a:off x="1043608" y="3501008"/>
            <a:ext cx="2232248"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Слика</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 </a:t>
            </a: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Минимални рок трајања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2" name="Picture 2" descr="D:\Users\Anica Petković\Desktop\INDUSTRIJSKA FARMACIJA\24160624.jpg"/>
          <p:cNvPicPr>
            <a:picLocks noChangeAspect="1" noChangeArrowheads="1"/>
          </p:cNvPicPr>
          <p:nvPr/>
        </p:nvPicPr>
        <p:blipFill>
          <a:blip r:embed="rId3" cstate="print"/>
          <a:srcRect/>
          <a:stretch>
            <a:fillRect/>
          </a:stretch>
        </p:blipFill>
        <p:spPr bwMode="auto">
          <a:xfrm>
            <a:off x="5652120" y="2515777"/>
            <a:ext cx="3336032" cy="4153643"/>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260648"/>
            <a:ext cx="7818072" cy="6264696"/>
          </a:xfrm>
        </p:spPr>
        <p:txBody>
          <a:bodyPr>
            <a:normAutofit fontScale="55000" lnSpcReduction="20000"/>
          </a:bodyPr>
          <a:lstStyle/>
          <a:p>
            <a:r>
              <a:rPr lang="ru-RU" dirty="0" smtClean="0">
                <a:latin typeface="Arial" pitchFamily="34" charset="0"/>
                <a:cs typeface="Arial" pitchFamily="34" charset="0"/>
              </a:rPr>
              <a:t>За производе чији је минимални рок трајања дужи од 30 месеци, навођење минималног рока трајања није обавезно. На овим производима, треба да стоји ознака временског периода након првог отварања (енг.</a:t>
            </a:r>
            <a:r>
              <a:rPr lang="en-US" dirty="0" smtClean="0">
                <a:latin typeface="Arial" pitchFamily="34" charset="0"/>
                <a:cs typeface="Arial" pitchFamily="34" charset="0"/>
              </a:rPr>
              <a:t> </a:t>
            </a:r>
            <a:r>
              <a:rPr lang="en-US" i="1" dirty="0" smtClean="0">
                <a:latin typeface="Arial" pitchFamily="34" charset="0"/>
                <a:cs typeface="Arial" pitchFamily="34" charset="0"/>
              </a:rPr>
              <a:t>Period after opening</a:t>
            </a:r>
            <a:r>
              <a:rPr lang="ru-RU" i="1" dirty="0" smtClean="0">
                <a:latin typeface="Arial" pitchFamily="34" charset="0"/>
                <a:cs typeface="Arial" pitchFamily="34" charset="0"/>
              </a:rPr>
              <a:t> - </a:t>
            </a:r>
            <a:r>
              <a:rPr lang="en-US" i="1" dirty="0" smtClean="0">
                <a:latin typeface="Arial" pitchFamily="34" charset="0"/>
                <a:cs typeface="Arial" pitchFamily="34" charset="0"/>
              </a:rPr>
              <a:t>PAO</a:t>
            </a:r>
            <a:r>
              <a:rPr lang="ru-RU" i="1" dirty="0" smtClean="0">
                <a:latin typeface="Arial" pitchFamily="34" charset="0"/>
                <a:cs typeface="Arial" pitchFamily="34" charset="0"/>
              </a:rPr>
              <a:t>)</a:t>
            </a:r>
            <a:r>
              <a:rPr lang="ru-RU" dirty="0" smtClean="0">
                <a:latin typeface="Arial" pitchFamily="34" charset="0"/>
                <a:cs typeface="Arial" pitchFamily="34" charset="0"/>
              </a:rPr>
              <a:t>, током којег се производ може користити без штетних последица по здравље потрошача. </a:t>
            </a:r>
            <a:r>
              <a:rPr lang="en-US" dirty="0" smtClean="0">
                <a:latin typeface="Arial" pitchFamily="34" charset="0"/>
                <a:cs typeface="Arial" pitchFamily="34" charset="0"/>
              </a:rPr>
              <a:t>PAO</a:t>
            </a:r>
            <a:r>
              <a:rPr lang="ru-RU" dirty="0" smtClean="0">
                <a:latin typeface="Arial" pitchFamily="34" charset="0"/>
                <a:cs typeface="Arial" pitchFamily="34" charset="0"/>
              </a:rPr>
              <a:t> информација се означава симболом отворене теглице, са означеним бројем месеци и/или година, унутар или поред кутијице (словом</a:t>
            </a:r>
            <a:r>
              <a:rPr lang="en-US" dirty="0" smtClean="0">
                <a:latin typeface="Arial" pitchFamily="34" charset="0"/>
                <a:cs typeface="Arial" pitchFamily="34" charset="0"/>
              </a:rPr>
              <a:t> </a:t>
            </a:r>
            <a:r>
              <a:rPr lang="ru-RU" b="1" dirty="0" smtClean="0">
                <a:latin typeface="Arial" pitchFamily="34" charset="0"/>
                <a:cs typeface="Arial" pitchFamily="34" charset="0"/>
              </a:rPr>
              <a:t>М –</a:t>
            </a:r>
            <a:r>
              <a:rPr lang="en-US" b="1" dirty="0" smtClean="0">
                <a:latin typeface="Arial" pitchFamily="34" charset="0"/>
                <a:cs typeface="Arial" pitchFamily="34" charset="0"/>
              </a:rPr>
              <a:t> </a:t>
            </a:r>
            <a:r>
              <a:rPr lang="ru-RU" dirty="0" smtClean="0">
                <a:latin typeface="Arial" pitchFamily="34" charset="0"/>
                <a:cs typeface="Arial" pitchFamily="34" charset="0"/>
              </a:rPr>
              <a:t>за месец, словом</a:t>
            </a:r>
            <a:r>
              <a:rPr lang="en-US" dirty="0" smtClean="0">
                <a:latin typeface="Arial" pitchFamily="34" charset="0"/>
                <a:cs typeface="Arial" pitchFamily="34" charset="0"/>
              </a:rPr>
              <a:t> </a:t>
            </a:r>
            <a:r>
              <a:rPr lang="en-US" b="1" dirty="0" smtClean="0">
                <a:latin typeface="Arial" pitchFamily="34" charset="0"/>
                <a:cs typeface="Arial" pitchFamily="34" charset="0"/>
              </a:rPr>
              <a:t>Y</a:t>
            </a:r>
            <a:r>
              <a:rPr lang="ru-RU" b="1" dirty="0" smtClean="0">
                <a:latin typeface="Arial" pitchFamily="34" charset="0"/>
                <a:cs typeface="Arial" pitchFamily="34" charset="0"/>
              </a:rPr>
              <a:t> –</a:t>
            </a:r>
            <a:r>
              <a:rPr lang="en-US" b="1" dirty="0" smtClean="0">
                <a:latin typeface="Arial" pitchFamily="34" charset="0"/>
                <a:cs typeface="Arial" pitchFamily="34" charset="0"/>
              </a:rPr>
              <a:t> </a:t>
            </a:r>
            <a:r>
              <a:rPr lang="ru-RU" dirty="0" smtClean="0">
                <a:latin typeface="Arial" pitchFamily="34" charset="0"/>
                <a:cs typeface="Arial" pitchFamily="34" charset="0"/>
              </a:rPr>
              <a:t>за годину). (Слика 2)</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ru-RU" b="1" dirty="0" smtClean="0">
              <a:latin typeface="Arial" pitchFamily="34" charset="0"/>
              <a:cs typeface="Arial" pitchFamily="34" charset="0"/>
            </a:endParaRPr>
          </a:p>
          <a:p>
            <a:endParaRPr lang="en-US" b="1" dirty="0" smtClean="0">
              <a:latin typeface="Arial" pitchFamily="34" charset="0"/>
              <a:cs typeface="Arial" pitchFamily="34" charset="0"/>
            </a:endParaRPr>
          </a:p>
          <a:p>
            <a:r>
              <a:rPr lang="ru-RU" b="1" dirty="0" smtClean="0">
                <a:latin typeface="Arial" pitchFamily="34" charset="0"/>
                <a:cs typeface="Arial" pitchFamily="34" charset="0"/>
              </a:rPr>
              <a:t>Слика 2</a:t>
            </a:r>
            <a:r>
              <a:rPr lang="ru-RU" dirty="0" smtClean="0">
                <a:latin typeface="Arial" pitchFamily="34" charset="0"/>
                <a:cs typeface="Arial" pitchFamily="34" charset="0"/>
              </a:rPr>
              <a:t>. Период након првог отварања</a:t>
            </a:r>
            <a:endParaRPr lang="en-US" dirty="0" smtClean="0">
              <a:latin typeface="Arial" pitchFamily="34" charset="0"/>
              <a:cs typeface="Arial" pitchFamily="34" charset="0"/>
            </a:endParaRPr>
          </a:p>
          <a:p>
            <a:endParaRPr lang="ru-RU" dirty="0" smtClean="0">
              <a:latin typeface="Arial" pitchFamily="34" charset="0"/>
              <a:cs typeface="Arial" pitchFamily="34" charset="0"/>
            </a:endParaRPr>
          </a:p>
          <a:p>
            <a:r>
              <a:rPr lang="en-US" dirty="0" smtClean="0">
                <a:latin typeface="Arial" pitchFamily="34" charset="0"/>
                <a:cs typeface="Arial" pitchFamily="34" charset="0"/>
              </a:rPr>
              <a:t>PAO</a:t>
            </a:r>
            <a:r>
              <a:rPr lang="ru-RU" dirty="0" smtClean="0">
                <a:latin typeface="Arial" pitchFamily="34" charset="0"/>
                <a:cs typeface="Arial" pitchFamily="34" charset="0"/>
              </a:rPr>
              <a:t> не треба да се обележава на козметичким производима код којих концепт трајности након отварања није релевантан, као што су козметички производи:</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за једнократну употребу,</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упаковани у амбалажу у којој не постоји могућност контакта производа са спољашњом средином тј. нема физичког отварања производа (нпр. аеросоли и амбалажа под притиском),</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 који не представљају ризик за безбедност потрошача, односно код којих не постоји ризик од „кварења” које би довело до оштећења људског здравља;</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pic>
        <p:nvPicPr>
          <p:cNvPr id="4" name="Picture 3"/>
          <p:cNvPicPr/>
          <p:nvPr/>
        </p:nvPicPr>
        <p:blipFill>
          <a:blip r:embed="rId2" cstate="print"/>
          <a:srcRect l="43895" t="48470" r="38903" b="30118"/>
          <a:stretch>
            <a:fillRect/>
          </a:stretch>
        </p:blipFill>
        <p:spPr bwMode="auto">
          <a:xfrm>
            <a:off x="7452320" y="2276872"/>
            <a:ext cx="1440160" cy="10801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60648"/>
            <a:ext cx="7498080" cy="1143000"/>
          </a:xfrm>
        </p:spPr>
        <p:txBody>
          <a:bodyPr/>
          <a:lstStyle/>
          <a:p>
            <a:r>
              <a:rPr lang="sr-Cyrl-RS" dirty="0" smtClean="0">
                <a:latin typeface="Arial" pitchFamily="34" charset="0"/>
                <a:cs typeface="Arial" pitchFamily="34" charset="0"/>
              </a:rPr>
              <a:t>ОЦЕЊИВАЊЕ</a:t>
            </a:r>
            <a:endParaRPr lang="en-US" dirty="0">
              <a:latin typeface="Arial" pitchFamily="34" charset="0"/>
              <a:cs typeface="Arial" pitchFamily="34" charset="0"/>
            </a:endParaRPr>
          </a:p>
        </p:txBody>
      </p:sp>
      <p:sp>
        <p:nvSpPr>
          <p:cNvPr id="62466" name="Rectangle 2"/>
          <p:cNvSpPr>
            <a:spLocks noChangeArrowheads="1"/>
          </p:cNvSpPr>
          <p:nvPr/>
        </p:nvSpPr>
        <p:spPr bwMode="auto">
          <a:xfrm>
            <a:off x="1043608" y="932527"/>
            <a:ext cx="8100392"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0"/>
              </a:spcAft>
            </a:pPr>
            <a:r>
              <a:rPr lang="ru-RU" sz="1200" dirty="0" smtClean="0">
                <a:solidFill>
                  <a:srgbClr val="000000"/>
                </a:solidFill>
                <a:latin typeface="Arial" pitchFamily="34" charset="0"/>
                <a:ea typeface="Times New Roman"/>
                <a:cs typeface="Arial" pitchFamily="34" charset="0"/>
              </a:rPr>
              <a:t> </a:t>
            </a:r>
            <a:endParaRPr lang="en-US" sz="1200" dirty="0" smtClean="0">
              <a:latin typeface="Arial" pitchFamily="34" charset="0"/>
              <a:ea typeface="Times New Roman"/>
              <a:cs typeface="Arial" pitchFamily="34" charset="0"/>
            </a:endParaRPr>
          </a:p>
          <a:p>
            <a:pPr>
              <a:spcAft>
                <a:spcPts val="0"/>
              </a:spcAft>
            </a:pPr>
            <a:r>
              <a:rPr lang="ru-RU" sz="1200" b="1" dirty="0" smtClean="0">
                <a:solidFill>
                  <a:srgbClr val="000000"/>
                </a:solidFill>
                <a:latin typeface="Arial" pitchFamily="34" charset="0"/>
                <a:ea typeface="Times New Roman"/>
                <a:cs typeface="Arial" pitchFamily="34" charset="0"/>
              </a:rPr>
              <a:t>АКТИВНОСТ У ТОКУ НАСТАВЕ: </a:t>
            </a:r>
            <a:r>
              <a:rPr lang="ru-RU" sz="1200" dirty="0" smtClean="0">
                <a:solidFill>
                  <a:srgbClr val="000000"/>
                </a:solidFill>
                <a:latin typeface="Arial" pitchFamily="34" charset="0"/>
                <a:ea typeface="Times New Roman"/>
                <a:cs typeface="Arial" pitchFamily="34" charset="0"/>
              </a:rPr>
              <a:t>На овај начин студент може да стекне до 15 поена и то тако што на посебном делу вежбе одговара на два испитна питања из те недеље наставе и у складу са показаним знањем добија 0-1 поена. </a:t>
            </a:r>
            <a:endParaRPr lang="en-US" sz="1200" dirty="0" smtClean="0">
              <a:latin typeface="Arial" pitchFamily="34" charset="0"/>
              <a:ea typeface="Times New Roman"/>
              <a:cs typeface="Arial" pitchFamily="34" charset="0"/>
            </a:endParaRPr>
          </a:p>
          <a:p>
            <a:pPr>
              <a:spcAft>
                <a:spcPts val="0"/>
              </a:spcAft>
            </a:pPr>
            <a:r>
              <a:rPr lang="ru-RU" sz="1200" b="1" dirty="0" smtClean="0">
                <a:solidFill>
                  <a:srgbClr val="000000"/>
                </a:solidFill>
                <a:latin typeface="Arial" pitchFamily="34" charset="0"/>
                <a:ea typeface="Times New Roman"/>
                <a:cs typeface="Arial" pitchFamily="34" charset="0"/>
              </a:rPr>
              <a:t> </a:t>
            </a:r>
            <a:endParaRPr lang="en-US" sz="1200" dirty="0" smtClean="0">
              <a:latin typeface="Arial" pitchFamily="34" charset="0"/>
              <a:ea typeface="Times New Roman"/>
              <a:cs typeface="Arial" pitchFamily="34" charset="0"/>
            </a:endParaRPr>
          </a:p>
          <a:p>
            <a:pPr>
              <a:spcAft>
                <a:spcPts val="0"/>
              </a:spcAft>
            </a:pPr>
            <a:r>
              <a:rPr lang="ru-RU" sz="1200" b="1" dirty="0" smtClean="0">
                <a:latin typeface="Arial" pitchFamily="34" charset="0"/>
                <a:ea typeface="Times New Roman"/>
                <a:cs typeface="Arial" pitchFamily="34" charset="0"/>
              </a:rPr>
              <a:t>НАСТАВНИ КОЛОКВИЈУМИ</a:t>
            </a:r>
            <a:r>
              <a:rPr lang="ru-RU" sz="1200" dirty="0" smtClean="0">
                <a:latin typeface="Arial" pitchFamily="34" charset="0"/>
                <a:ea typeface="Times New Roman"/>
                <a:cs typeface="Arial" pitchFamily="34" charset="0"/>
              </a:rPr>
              <a:t>: На овај начин студент може да стекне до 35 поена. </a:t>
            </a:r>
            <a:endParaRPr lang="en-US" sz="1200" dirty="0" smtClean="0">
              <a:latin typeface="Arial" pitchFamily="34" charset="0"/>
              <a:ea typeface="Times New Roman"/>
              <a:cs typeface="Arial" pitchFamily="34" charset="0"/>
            </a:endParaRPr>
          </a:p>
          <a:p>
            <a:pPr>
              <a:spcAft>
                <a:spcPts val="0"/>
              </a:spcAft>
            </a:pPr>
            <a:r>
              <a:rPr lang="ru-RU" sz="1200" dirty="0" smtClean="0">
                <a:latin typeface="Arial" pitchFamily="34" charset="0"/>
                <a:ea typeface="Times New Roman"/>
                <a:cs typeface="Arial" pitchFamily="34" charset="0"/>
              </a:rPr>
              <a:t> </a:t>
            </a:r>
            <a:endParaRPr lang="en-US" sz="1200" dirty="0" smtClean="0">
              <a:latin typeface="Arial" pitchFamily="34" charset="0"/>
              <a:ea typeface="Times New Roman"/>
              <a:cs typeface="Arial" pitchFamily="34" charset="0"/>
            </a:endParaRPr>
          </a:p>
          <a:p>
            <a:pPr>
              <a:spcAft>
                <a:spcPts val="0"/>
              </a:spcAft>
            </a:pPr>
            <a:r>
              <a:rPr lang="ru-RU" sz="1200" b="1" dirty="0" smtClean="0">
                <a:latin typeface="Arial" pitchFamily="34" charset="0"/>
                <a:ea typeface="Times New Roman"/>
                <a:cs typeface="Arial" pitchFamily="34" charset="0"/>
              </a:rPr>
              <a:t>ЗАВРШНИ ИСПИТ:</a:t>
            </a:r>
            <a:r>
              <a:rPr lang="ru-RU" sz="1200" dirty="0" smtClean="0">
                <a:latin typeface="Arial" pitchFamily="34" charset="0"/>
                <a:ea typeface="Times New Roman"/>
                <a:cs typeface="Arial" pitchFamily="34" charset="0"/>
              </a:rPr>
              <a:t> На овај начин студент може да стекне до 50 поена и то: Писмени испит на коме може добити до 50 бодова. Да би студент положио испит мора да на сваком од дефинисаних елемената предиспитних активности, односно завршног испита оствари више од 50 посто поена. Услов да студент изађе на завршни испит је да предходно положи предиспитне активности.</a:t>
            </a:r>
            <a:endParaRPr lang="en-US" sz="1200" dirty="0" smtClean="0">
              <a:latin typeface="Arial" pitchFamily="34" charset="0"/>
              <a:ea typeface="Times New Roman"/>
              <a:cs typeface="Arial" pitchFamily="34" charset="0"/>
            </a:endParaRPr>
          </a:p>
          <a:p>
            <a:pPr marL="0" marR="0" lvl="0" indent="68263"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Content Placeholder 8"/>
          <p:cNvGraphicFramePr>
            <a:graphicFrameLocks noGrp="1"/>
          </p:cNvGraphicFramePr>
          <p:nvPr>
            <p:ph idx="1"/>
          </p:nvPr>
        </p:nvGraphicFramePr>
        <p:xfrm>
          <a:off x="1043608" y="3212976"/>
          <a:ext cx="7848872" cy="3312368"/>
        </p:xfrm>
        <a:graphic>
          <a:graphicData uri="http://schemas.openxmlformats.org/drawingml/2006/table">
            <a:tbl>
              <a:tblPr/>
              <a:tblGrid>
                <a:gridCol w="1080005"/>
                <a:gridCol w="2511639"/>
                <a:gridCol w="1169482"/>
                <a:gridCol w="1415936"/>
                <a:gridCol w="1023738"/>
                <a:gridCol w="648072"/>
              </a:tblGrid>
              <a:tr h="250999">
                <a:tc rowSpan="2" gridSpan="2">
                  <a:txBody>
                    <a:bodyPr/>
                    <a:lstStyle/>
                    <a:p>
                      <a:pPr indent="68580" algn="ctr">
                        <a:spcAft>
                          <a:spcPts val="0"/>
                        </a:spcAft>
                      </a:pPr>
                      <a:r>
                        <a:rPr lang="en-US" sz="1100" b="1" dirty="0">
                          <a:solidFill>
                            <a:srgbClr val="000000"/>
                          </a:solidFill>
                          <a:latin typeface="Arial" pitchFamily="34" charset="0"/>
                          <a:ea typeface="Times New Roman"/>
                          <a:cs typeface="Arial" pitchFamily="34" charset="0"/>
                        </a:rPr>
                        <a:t>МОДУЛ</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gridSpan="4">
                  <a:txBody>
                    <a:bodyPr/>
                    <a:lstStyle/>
                    <a:p>
                      <a:pPr algn="ctr">
                        <a:spcAft>
                          <a:spcPts val="0"/>
                        </a:spcAft>
                      </a:pPr>
                      <a:r>
                        <a:rPr lang="en-US" sz="1100" b="1">
                          <a:solidFill>
                            <a:srgbClr val="000000"/>
                          </a:solidFill>
                          <a:latin typeface="Arial" pitchFamily="34" charset="0"/>
                          <a:ea typeface="Times New Roman"/>
                          <a:cs typeface="Arial" pitchFamily="34" charset="0"/>
                        </a:rPr>
                        <a:t>МАКСИМАЛНО ПОЕНА</a:t>
                      </a:r>
                      <a:endParaRPr lang="en-US" sz="12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543146">
                <a:tc gridSpan="2" vMerge="1">
                  <a:txBody>
                    <a:bodyPr/>
                    <a:lstStyle/>
                    <a:p>
                      <a:endParaRPr lang="en-US"/>
                    </a:p>
                  </a:txBody>
                  <a:tcPr/>
                </a:tc>
                <a:tc hMerge="1" vMerge="1">
                  <a:txBody>
                    <a:bodyPr/>
                    <a:lstStyle/>
                    <a:p>
                      <a:endParaRPr lang="en-US"/>
                    </a:p>
                  </a:txBody>
                  <a:tcPr/>
                </a:tc>
                <a:tc>
                  <a:txBody>
                    <a:bodyPr/>
                    <a:lstStyle/>
                    <a:p>
                      <a:pPr algn="ctr">
                        <a:spcAft>
                          <a:spcPts val="0"/>
                        </a:spcAft>
                      </a:pPr>
                      <a:r>
                        <a:rPr lang="en-US" sz="1100" b="1">
                          <a:solidFill>
                            <a:srgbClr val="000000"/>
                          </a:solidFill>
                          <a:latin typeface="Arial" pitchFamily="34" charset="0"/>
                          <a:ea typeface="Times New Roman"/>
                          <a:cs typeface="Arial" pitchFamily="34" charset="0"/>
                        </a:rPr>
                        <a:t>Активност у току наставе</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solidFill>
                            <a:srgbClr val="000000"/>
                          </a:solidFill>
                          <a:latin typeface="Arial" pitchFamily="34" charset="0"/>
                          <a:ea typeface="Times New Roman"/>
                          <a:cs typeface="Arial" pitchFamily="34" charset="0"/>
                        </a:rPr>
                        <a:t>Наставни колоквијум</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solidFill>
                            <a:srgbClr val="000000"/>
                          </a:solidFill>
                          <a:latin typeface="Arial" pitchFamily="34" charset="0"/>
                          <a:ea typeface="Times New Roman"/>
                          <a:cs typeface="Arial" pitchFamily="34" charset="0"/>
                        </a:rPr>
                        <a:t>Завршни</a:t>
                      </a:r>
                      <a:endParaRPr lang="en-US" sz="1200">
                        <a:latin typeface="Arial" pitchFamily="34" charset="0"/>
                        <a:ea typeface="Times New Roman"/>
                        <a:cs typeface="Arial" pitchFamily="34" charset="0"/>
                      </a:endParaRPr>
                    </a:p>
                    <a:p>
                      <a:pPr algn="ctr">
                        <a:spcAft>
                          <a:spcPts val="0"/>
                        </a:spcAft>
                      </a:pPr>
                      <a:r>
                        <a:rPr lang="en-US" sz="1100" b="1">
                          <a:solidFill>
                            <a:srgbClr val="000000"/>
                          </a:solidFill>
                          <a:latin typeface="Arial" pitchFamily="34" charset="0"/>
                          <a:ea typeface="Times New Roman"/>
                          <a:cs typeface="Arial" pitchFamily="34" charset="0"/>
                        </a:rPr>
                        <a:t>испит</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solidFill>
                            <a:srgbClr val="000000"/>
                          </a:solidFill>
                          <a:latin typeface="Arial" pitchFamily="34" charset="0"/>
                          <a:ea typeface="Times New Roman"/>
                          <a:cs typeface="Arial" pitchFamily="34" charset="0"/>
                        </a:rPr>
                        <a:t>Σ</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0031">
                <a:tc>
                  <a:txBody>
                    <a:bodyPr/>
                    <a:lstStyle/>
                    <a:p>
                      <a:pPr algn="ctr">
                        <a:spcAft>
                          <a:spcPts val="0"/>
                        </a:spcAft>
                      </a:pPr>
                      <a:r>
                        <a:rPr lang="en-US" sz="1100">
                          <a:solidFill>
                            <a:srgbClr val="000000"/>
                          </a:solidFill>
                          <a:latin typeface="Arial" pitchFamily="34" charset="0"/>
                          <a:ea typeface="Times New Roman"/>
                          <a:cs typeface="Arial" pitchFamily="34" charset="0"/>
                        </a:rPr>
                        <a:t>1</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sr-Cyrl-CS" sz="800" dirty="0">
                          <a:solidFill>
                            <a:srgbClr val="000000"/>
                          </a:solidFill>
                          <a:latin typeface="Arial" pitchFamily="34" charset="0"/>
                          <a:ea typeface="Times New Roman"/>
                          <a:cs typeface="Arial" pitchFamily="34" charset="0"/>
                        </a:rPr>
                        <a:t>Увод у козметологију</a:t>
                      </a:r>
                      <a:r>
                        <a:rPr lang="ru-RU" sz="800" dirty="0">
                          <a:solidFill>
                            <a:srgbClr val="000000"/>
                          </a:solidFill>
                          <a:latin typeface="Arial" pitchFamily="34" charset="0"/>
                          <a:ea typeface="Times New Roman"/>
                          <a:cs typeface="Arial" pitchFamily="34" charset="0"/>
                        </a:rPr>
                        <a:t>. Легислатива козметичких производа. Патенти. </a:t>
                      </a:r>
                      <a:r>
                        <a:rPr lang="en-US" sz="800" dirty="0" err="1">
                          <a:solidFill>
                            <a:srgbClr val="000000"/>
                          </a:solidFill>
                          <a:latin typeface="Arial" pitchFamily="34" charset="0"/>
                          <a:ea typeface="Times New Roman"/>
                          <a:cs typeface="Arial" pitchFamily="34" charset="0"/>
                        </a:rPr>
                        <a:t>Ko</a:t>
                      </a:r>
                      <a:r>
                        <a:rPr lang="ru-RU" sz="800" dirty="0">
                          <a:solidFill>
                            <a:srgbClr val="000000"/>
                          </a:solidFill>
                          <a:latin typeface="Arial" pitchFamily="34" charset="0"/>
                          <a:ea typeface="Times New Roman"/>
                          <a:cs typeface="Arial" pitchFamily="34" charset="0"/>
                        </a:rPr>
                        <a:t>жа, коса и нокти. </a:t>
                      </a:r>
                      <a:r>
                        <a:rPr lang="sr-Cyrl-CS" sz="800" dirty="0">
                          <a:solidFill>
                            <a:srgbClr val="000000"/>
                          </a:solidFill>
                          <a:latin typeface="Arial" pitchFamily="34" charset="0"/>
                          <a:ea typeface="Times New Roman"/>
                          <a:cs typeface="Arial" pitchFamily="34" charset="0"/>
                        </a:rPr>
                        <a:t>Формулисање, избор активних и помоћних материја за израду различитих козметички производа. </a:t>
                      </a:r>
                      <a:r>
                        <a:rPr lang="en-GB" sz="800" dirty="0" err="1">
                          <a:solidFill>
                            <a:srgbClr val="000000"/>
                          </a:solidFill>
                          <a:latin typeface="Arial" pitchFamily="34" charset="0"/>
                          <a:ea typeface="Times New Roman"/>
                          <a:cs typeface="Arial" pitchFamily="34" charset="0"/>
                        </a:rPr>
                        <a:t>Ko</a:t>
                      </a:r>
                      <a:r>
                        <a:rPr lang="ru-RU" sz="800" dirty="0">
                          <a:solidFill>
                            <a:srgbClr val="000000"/>
                          </a:solidFill>
                          <a:latin typeface="Arial" pitchFamily="34" charset="0"/>
                          <a:ea typeface="Times New Roman"/>
                          <a:cs typeface="Arial" pitchFamily="34" charset="0"/>
                        </a:rPr>
                        <a:t>зметоцеутици.</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solidFill>
                            <a:srgbClr val="000000"/>
                          </a:solidFill>
                          <a:latin typeface="Arial" pitchFamily="34" charset="0"/>
                          <a:ea typeface="Times New Roman"/>
                          <a:cs typeface="Arial" pitchFamily="34" charset="0"/>
                        </a:rPr>
                        <a:t>7</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solidFill>
                            <a:srgbClr val="000000"/>
                          </a:solidFill>
                          <a:latin typeface="Arial" pitchFamily="34" charset="0"/>
                          <a:ea typeface="Times New Roman"/>
                          <a:cs typeface="Arial" pitchFamily="34" charset="0"/>
                        </a:rPr>
                        <a:t>15</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endParaRPr lang="en-US" sz="1200">
                        <a:latin typeface="Arial" pitchFamily="34" charset="0"/>
                        <a:ea typeface="Times New Roman"/>
                        <a:cs typeface="Arial" pitchFamily="34" charset="0"/>
                      </a:endParaRPr>
                    </a:p>
                    <a:p>
                      <a:pPr algn="ctr">
                        <a:spcAft>
                          <a:spcPts val="0"/>
                        </a:spcAft>
                      </a:pPr>
                      <a:r>
                        <a:rPr lang="en-US" sz="1100">
                          <a:latin typeface="Arial" pitchFamily="34" charset="0"/>
                          <a:ea typeface="Times New Roman"/>
                          <a:cs typeface="Arial" pitchFamily="34" charset="0"/>
                        </a:rPr>
                        <a:t>50</a:t>
                      </a:r>
                      <a:endParaRPr lang="en-US" sz="12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endParaRPr lang="en-US" sz="1100">
                        <a:solidFill>
                          <a:srgbClr val="000000"/>
                        </a:solidFill>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85046">
                <a:tc>
                  <a:txBody>
                    <a:bodyPr/>
                    <a:lstStyle/>
                    <a:p>
                      <a:pPr algn="ctr">
                        <a:spcAft>
                          <a:spcPts val="0"/>
                        </a:spcAft>
                      </a:pPr>
                      <a:r>
                        <a:rPr lang="en-US" sz="1100">
                          <a:solidFill>
                            <a:srgbClr val="000000"/>
                          </a:solidFill>
                          <a:latin typeface="Arial" pitchFamily="34" charset="0"/>
                          <a:ea typeface="Times New Roman"/>
                          <a:cs typeface="Arial" pitchFamily="34" charset="0"/>
                        </a:rPr>
                        <a:t>2</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sr-Cyrl-CS" sz="800">
                          <a:solidFill>
                            <a:srgbClr val="000000"/>
                          </a:solidFill>
                          <a:latin typeface="Arial" pitchFamily="34" charset="0"/>
                          <a:ea typeface="Times New Roman"/>
                          <a:cs typeface="Arial" pitchFamily="34" charset="0"/>
                        </a:rPr>
                        <a:t>Прописи који регулишу развој, производњу, складиштење лекова и козметичких производа. Утицај фактора формулације и процеса производње на стабилност лекова и козметичких производа. Методе за испитивање стабилности лекова. Фарм</a:t>
                      </a:r>
                      <a:r>
                        <a:rPr lang="en-GB" sz="800">
                          <a:solidFill>
                            <a:srgbClr val="000000"/>
                          </a:solidFill>
                          <a:latin typeface="Arial" pitchFamily="34" charset="0"/>
                          <a:ea typeface="Times New Roman"/>
                          <a:cs typeface="Arial" pitchFamily="34" charset="0"/>
                        </a:rPr>
                        <a:t>a</a:t>
                      </a:r>
                      <a:r>
                        <a:rPr lang="sr-Cyrl-CS" sz="800">
                          <a:solidFill>
                            <a:srgbClr val="000000"/>
                          </a:solidFill>
                          <a:latin typeface="Arial" pitchFamily="34" charset="0"/>
                          <a:ea typeface="Times New Roman"/>
                          <a:cs typeface="Arial" pitchFamily="34" charset="0"/>
                        </a:rPr>
                        <a:t>цеутско-технолошке операције и уређаји  који се користе у фармацеутској индустрији. </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solidFill>
                            <a:srgbClr val="000000"/>
                          </a:solidFill>
                          <a:latin typeface="Arial" pitchFamily="34" charset="0"/>
                          <a:ea typeface="Times New Roman"/>
                          <a:cs typeface="Arial" pitchFamily="34" charset="0"/>
                        </a:rPr>
                        <a:t>8</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solidFill>
                            <a:srgbClr val="000000"/>
                          </a:solidFill>
                          <a:latin typeface="Arial" pitchFamily="34" charset="0"/>
                          <a:ea typeface="Times New Roman"/>
                          <a:cs typeface="Arial" pitchFamily="34" charset="0"/>
                        </a:rPr>
                        <a:t>20</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543146">
                <a:tc gridSpan="2">
                  <a:txBody>
                    <a:bodyPr/>
                    <a:lstStyle/>
                    <a:p>
                      <a:pPr algn="ctr">
                        <a:spcAft>
                          <a:spcPts val="0"/>
                        </a:spcAft>
                      </a:pPr>
                      <a:r>
                        <a:rPr lang="en-US" sz="1100" b="1">
                          <a:solidFill>
                            <a:srgbClr val="000000"/>
                          </a:solidFill>
                          <a:latin typeface="Arial" pitchFamily="34" charset="0"/>
                          <a:ea typeface="Times New Roman"/>
                          <a:cs typeface="Arial" pitchFamily="34" charset="0"/>
                        </a:rPr>
                        <a:t>Σ</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spcAft>
                          <a:spcPts val="0"/>
                        </a:spcAft>
                      </a:pPr>
                      <a:r>
                        <a:rPr lang="en-US" sz="1100" b="1">
                          <a:solidFill>
                            <a:srgbClr val="000000"/>
                          </a:solidFill>
                          <a:latin typeface="Arial" pitchFamily="34" charset="0"/>
                          <a:ea typeface="Times New Roman"/>
                          <a:cs typeface="Arial" pitchFamily="34" charset="0"/>
                        </a:rPr>
                        <a:t>15</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solidFill>
                            <a:srgbClr val="000000"/>
                          </a:solidFill>
                          <a:latin typeface="Arial" pitchFamily="34" charset="0"/>
                          <a:ea typeface="Times New Roman"/>
                          <a:cs typeface="Arial" pitchFamily="34" charset="0"/>
                        </a:rPr>
                        <a:t>35</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a:solidFill>
                            <a:srgbClr val="000000"/>
                          </a:solidFill>
                          <a:latin typeface="Arial" pitchFamily="34" charset="0"/>
                          <a:ea typeface="Times New Roman"/>
                          <a:cs typeface="Arial" pitchFamily="34" charset="0"/>
                        </a:rPr>
                        <a:t>50</a:t>
                      </a:r>
                      <a:endParaRPr lang="en-US" sz="120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b="1" dirty="0">
                          <a:solidFill>
                            <a:srgbClr val="000000"/>
                          </a:solidFill>
                          <a:latin typeface="Arial" pitchFamily="34" charset="0"/>
                          <a:ea typeface="Times New Roman"/>
                          <a:cs typeface="Arial" pitchFamily="34" charset="0"/>
                        </a:rPr>
                        <a:t>100</a:t>
                      </a:r>
                      <a:endParaRPr lang="en-US" sz="1200" dirty="0">
                        <a:latin typeface="Arial" pitchFamily="34" charset="0"/>
                        <a:ea typeface="Times New Roman"/>
                        <a:cs typeface="Arial"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b="1" dirty="0" smtClean="0">
                <a:latin typeface="Arial" pitchFamily="34" charset="0"/>
                <a:cs typeface="Arial" pitchFamily="34" charset="0"/>
              </a:rPr>
              <a:t>Декларација</a:t>
            </a:r>
            <a:endParaRPr lang="en-US"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ru-RU" sz="2000" dirty="0" smtClean="0">
                <a:latin typeface="Arial" pitchFamily="34" charset="0"/>
                <a:cs typeface="Arial" pitchFamily="34" charset="0"/>
              </a:rPr>
              <a:t>4) </a:t>
            </a:r>
            <a:r>
              <a:rPr lang="ru-RU" sz="2000" b="1" dirty="0" smtClean="0">
                <a:latin typeface="Arial" pitchFamily="34" charset="0"/>
                <a:cs typeface="Arial" pitchFamily="34" charset="0"/>
              </a:rPr>
              <a:t>услови примене и упозорења</a:t>
            </a:r>
            <a:r>
              <a:rPr lang="ru-RU" sz="2000" dirty="0" smtClean="0">
                <a:latin typeface="Arial" pitchFamily="34" charset="0"/>
                <a:cs typeface="Arial" pitchFamily="34" charset="0"/>
              </a:rPr>
              <a:t> (барем оних који су наведени у Прилозима 3, 4, 5 и 6. овог правилника), као и посебна упозорења на козметичким производима за професионалну употребу;</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5) </a:t>
            </a:r>
            <a:r>
              <a:rPr lang="ru-RU" sz="2000" b="1" dirty="0" smtClean="0">
                <a:latin typeface="Arial" pitchFamily="34" charset="0"/>
                <a:cs typeface="Arial" pitchFamily="34" charset="0"/>
              </a:rPr>
              <a:t>број производне серије</a:t>
            </a:r>
            <a:r>
              <a:rPr lang="ru-RU" sz="2000" dirty="0" smtClean="0">
                <a:latin typeface="Arial" pitchFamily="34" charset="0"/>
                <a:cs typeface="Arial" pitchFamily="34" charset="0"/>
              </a:rPr>
              <a:t> (контролни број производа) или референтни број за идентификацију козметичког производа. Уколико због величине примарне амбалаже број производне серије није могуће на њој означити, исти треба да буде означен само на секундарној амбалажи;</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6) </a:t>
            </a:r>
            <a:r>
              <a:rPr lang="ru-RU" sz="2000" b="1" dirty="0" smtClean="0">
                <a:latin typeface="Arial" pitchFamily="34" charset="0"/>
                <a:cs typeface="Arial" pitchFamily="34" charset="0"/>
              </a:rPr>
              <a:t>намена производа</a:t>
            </a:r>
            <a:r>
              <a:rPr lang="ru-RU" sz="2000" dirty="0" smtClean="0">
                <a:latin typeface="Arial" pitchFamily="34" charset="0"/>
                <a:cs typeface="Arial" pitchFamily="34" charset="0"/>
              </a:rPr>
              <a:t> (уколико то није јасно на основу изгледа производа);</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b="1" dirty="0" smtClean="0">
                <a:latin typeface="Arial" pitchFamily="34" charset="0"/>
                <a:cs typeface="Arial" pitchFamily="34" charset="0"/>
              </a:rPr>
              <a:t>Декларација</a:t>
            </a:r>
            <a:endParaRPr lang="en-US" dirty="0">
              <a:latin typeface="Arial" pitchFamily="34" charset="0"/>
              <a:cs typeface="Arial" pitchFamily="34" charset="0"/>
            </a:endParaRPr>
          </a:p>
        </p:txBody>
      </p:sp>
      <p:sp>
        <p:nvSpPr>
          <p:cNvPr id="3" name="Content Placeholder 2"/>
          <p:cNvSpPr>
            <a:spLocks noGrp="1"/>
          </p:cNvSpPr>
          <p:nvPr>
            <p:ph idx="1"/>
          </p:nvPr>
        </p:nvSpPr>
        <p:spPr>
          <a:xfrm>
            <a:off x="1043608" y="1196752"/>
            <a:ext cx="7890080" cy="5661248"/>
          </a:xfrm>
        </p:spPr>
        <p:txBody>
          <a:bodyPr>
            <a:noAutofit/>
          </a:bodyPr>
          <a:lstStyle/>
          <a:p>
            <a:r>
              <a:rPr lang="en-US" sz="1500" b="1" dirty="0" smtClean="0">
                <a:latin typeface="Arial" pitchFamily="34" charset="0"/>
                <a:cs typeface="Arial" pitchFamily="34" charset="0"/>
              </a:rPr>
              <a:t>7) </a:t>
            </a:r>
            <a:r>
              <a:rPr lang="ru-RU" sz="1500" b="1" dirty="0" smtClean="0">
                <a:latin typeface="Arial" pitchFamily="34" charset="0"/>
                <a:cs typeface="Arial" pitchFamily="34" charset="0"/>
              </a:rPr>
              <a:t>списак састојака производа</a:t>
            </a:r>
            <a:r>
              <a:rPr lang="ru-RU" sz="1500" dirty="0" smtClean="0">
                <a:latin typeface="Arial" pitchFamily="34" charset="0"/>
                <a:cs typeface="Arial" pitchFamily="34" charset="0"/>
              </a:rPr>
              <a:t> може бити наведена само на секундарном паковању. Списак састојака мора у наслову да садржи реч „састојци” или „</a:t>
            </a:r>
            <a:r>
              <a:rPr lang="en-US" sz="1500" dirty="0" smtClean="0">
                <a:latin typeface="Arial" pitchFamily="34" charset="0"/>
                <a:cs typeface="Arial" pitchFamily="34" charset="0"/>
              </a:rPr>
              <a:t>ingredients</a:t>
            </a:r>
            <a:r>
              <a:rPr lang="ru-RU" sz="1500" dirty="0" smtClean="0">
                <a:latin typeface="Arial" pitchFamily="34" charset="0"/>
                <a:cs typeface="Arial" pitchFamily="34" charset="0"/>
              </a:rPr>
              <a:t>”.</a:t>
            </a:r>
            <a:endParaRPr lang="en-US" sz="1500" dirty="0" smtClean="0">
              <a:latin typeface="Arial" pitchFamily="34" charset="0"/>
              <a:cs typeface="Arial" pitchFamily="34" charset="0"/>
            </a:endParaRPr>
          </a:p>
          <a:p>
            <a:r>
              <a:rPr lang="ru-RU" sz="1500" dirty="0" smtClean="0">
                <a:latin typeface="Arial" pitchFamily="34" charset="0"/>
                <a:cs typeface="Arial" pitchFamily="34" charset="0"/>
              </a:rPr>
              <a:t> Под састојцима производа, не подразумевају се: дозвољене нечистоће у козметичким сировинама, технички материјали који се користе у технолошком процесу производње али нису присутни у готовом производу. </a:t>
            </a:r>
            <a:endParaRPr lang="en-US" sz="1500" dirty="0" smtClean="0">
              <a:latin typeface="Arial" pitchFamily="34" charset="0"/>
              <a:cs typeface="Arial" pitchFamily="34" charset="0"/>
            </a:endParaRPr>
          </a:p>
          <a:p>
            <a:r>
              <a:rPr lang="ru-RU" sz="1500" dirty="0" smtClean="0">
                <a:latin typeface="Arial" pitchFamily="34" charset="0"/>
                <a:cs typeface="Arial" pitchFamily="34" charset="0"/>
              </a:rPr>
              <a:t>Мириси и мешавине ароматичних супстанци (ароматичне композиције) и њихове сировине наводе се речима „</a:t>
            </a:r>
            <a:r>
              <a:rPr lang="en-US" sz="1500" dirty="0" err="1" smtClean="0">
                <a:latin typeface="Arial" pitchFamily="34" charset="0"/>
                <a:cs typeface="Arial" pitchFamily="34" charset="0"/>
              </a:rPr>
              <a:t>Parfum</a:t>
            </a:r>
            <a:r>
              <a:rPr lang="ru-RU" sz="1500" dirty="0" smtClean="0">
                <a:latin typeface="Arial" pitchFamily="34" charset="0"/>
                <a:cs typeface="Arial" pitchFamily="34" charset="0"/>
              </a:rPr>
              <a:t>” или „</a:t>
            </a:r>
            <a:r>
              <a:rPr lang="en-US" sz="1500" dirty="0" smtClean="0">
                <a:latin typeface="Arial" pitchFamily="34" charset="0"/>
                <a:cs typeface="Arial" pitchFamily="34" charset="0"/>
              </a:rPr>
              <a:t>Aroma</a:t>
            </a:r>
            <a:r>
              <a:rPr lang="ru-RU" sz="1500" dirty="0" smtClean="0">
                <a:latin typeface="Arial" pitchFamily="34" charset="0"/>
                <a:cs typeface="Arial" pitchFamily="34" charset="0"/>
              </a:rPr>
              <a:t>”. </a:t>
            </a:r>
            <a:endParaRPr lang="en-US" sz="1500" dirty="0" smtClean="0">
              <a:latin typeface="Arial" pitchFamily="34" charset="0"/>
              <a:cs typeface="Arial" pitchFamily="34" charset="0"/>
            </a:endParaRPr>
          </a:p>
          <a:p>
            <a:r>
              <a:rPr lang="ru-RU" sz="1500" dirty="0" smtClean="0">
                <a:latin typeface="Arial" pitchFamily="34" charset="0"/>
                <a:cs typeface="Arial" pitchFamily="34" charset="0"/>
              </a:rPr>
              <a:t>Списак састојака се наводи по опадајућем масеном уделу у тренутку додавања козметичком производу. Састојци присутни у количинама мањим од 1%, могу бити наведени било којим редоследом, после оних који су присутни у концентрацијама већим од 1%. </a:t>
            </a:r>
            <a:endParaRPr lang="en-US" sz="1500" dirty="0" smtClean="0">
              <a:latin typeface="Arial" pitchFamily="34" charset="0"/>
              <a:cs typeface="Arial" pitchFamily="34" charset="0"/>
            </a:endParaRPr>
          </a:p>
          <a:p>
            <a:r>
              <a:rPr lang="ru-RU" sz="1500" dirty="0" smtClean="0">
                <a:latin typeface="Arial" pitchFamily="34" charset="0"/>
                <a:cs typeface="Arial" pitchFamily="34" charset="0"/>
              </a:rPr>
              <a:t>Сви састојци који су присутни у облику наноматеријала треба да буду јасно назначени на листи састојака. Иза назива тих састојака треба да буде наведена реч „нано” у заградама [</a:t>
            </a:r>
            <a:r>
              <a:rPr lang="en-US" sz="1500" dirty="0" err="1" smtClean="0">
                <a:latin typeface="Arial" pitchFamily="34" charset="0"/>
                <a:cs typeface="Arial" pitchFamily="34" charset="0"/>
              </a:rPr>
              <a:t>Nano</a:t>
            </a:r>
            <a:r>
              <a:rPr lang="ru-RU" sz="1500" dirty="0" smtClean="0">
                <a:latin typeface="Arial" pitchFamily="34" charset="0"/>
                <a:cs typeface="Arial" pitchFamily="34" charset="0"/>
              </a:rPr>
              <a:t>].</a:t>
            </a:r>
            <a:endParaRPr lang="en-US" sz="1500" dirty="0" smtClean="0">
              <a:latin typeface="Arial" pitchFamily="34" charset="0"/>
              <a:cs typeface="Arial" pitchFamily="34" charset="0"/>
            </a:endParaRPr>
          </a:p>
          <a:p>
            <a:r>
              <a:rPr lang="ru-RU" sz="1500" dirty="0" smtClean="0">
                <a:latin typeface="Arial" pitchFamily="34" charset="0"/>
                <a:cs typeface="Arial" pitchFamily="34" charset="0"/>
              </a:rPr>
              <a:t>Боје, осим боја намењених бојењу косе, могу бити наведене било којим редом (после осталих састојака) и наводе се ознакама за индекс боје енг. </a:t>
            </a:r>
            <a:r>
              <a:rPr lang="en-US" sz="1500" dirty="0" err="1" smtClean="0">
                <a:latin typeface="Arial" pitchFamily="34" charset="0"/>
                <a:cs typeface="Arial" pitchFamily="34" charset="0"/>
              </a:rPr>
              <a:t>Colour</a:t>
            </a:r>
            <a:r>
              <a:rPr lang="en-US" sz="1500" dirty="0" smtClean="0">
                <a:latin typeface="Arial" pitchFamily="34" charset="0"/>
                <a:cs typeface="Arial" pitchFamily="34" charset="0"/>
              </a:rPr>
              <a:t> Index Number</a:t>
            </a:r>
            <a:r>
              <a:rPr lang="ru-RU" sz="1500" dirty="0" smtClean="0">
                <a:latin typeface="Arial" pitchFamily="34" charset="0"/>
                <a:cs typeface="Arial" pitchFamily="34" charset="0"/>
              </a:rPr>
              <a:t>, у даљем тексту: </a:t>
            </a:r>
            <a:r>
              <a:rPr lang="en-US" sz="1500" dirty="0" smtClean="0">
                <a:latin typeface="Arial" pitchFamily="34" charset="0"/>
                <a:cs typeface="Arial" pitchFamily="34" charset="0"/>
              </a:rPr>
              <a:t>CI</a:t>
            </a:r>
            <a:r>
              <a:rPr lang="ru-RU" sz="1500" dirty="0" smtClean="0">
                <a:latin typeface="Arial" pitchFamily="34" charset="0"/>
                <a:cs typeface="Arial" pitchFamily="34" charset="0"/>
              </a:rPr>
              <a:t>). </a:t>
            </a:r>
            <a:endParaRPr lang="en-US" sz="1500" dirty="0" smtClean="0">
              <a:latin typeface="Arial" pitchFamily="34" charset="0"/>
              <a:cs typeface="Arial" pitchFamily="34" charset="0"/>
            </a:endParaRPr>
          </a:p>
          <a:p>
            <a:r>
              <a:rPr lang="ru-RU" sz="1500" dirty="0" smtClean="0">
                <a:latin typeface="Arial" pitchFamily="34" charset="0"/>
                <a:cs typeface="Arial" pitchFamily="34" charset="0"/>
              </a:rPr>
              <a:t>За производе за заштиту од сунчевог зрачења, декларација мора да садржи информације о ефикасности односно захтеве и тврдње у вези са њиховом ефикасношћу.</a:t>
            </a:r>
            <a:endParaRPr lang="en-US" sz="1500" dirty="0" smtClean="0">
              <a:latin typeface="Arial" pitchFamily="34" charset="0"/>
              <a:cs typeface="Arial" pitchFamily="34" charset="0"/>
            </a:endParaRPr>
          </a:p>
          <a:p>
            <a:endParaRPr lang="en-US" sz="15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2500" b="1" dirty="0" smtClean="0">
                <a:latin typeface="Arial" pitchFamily="34" charset="0"/>
                <a:cs typeface="Arial" pitchFamily="34" charset="0"/>
              </a:rPr>
              <a:t>Уредба 1223/2009 европског парламента и савета о козметичким производима </a:t>
            </a:r>
            <a:r>
              <a:rPr lang="en-US" sz="2500" dirty="0" smtClean="0">
                <a:latin typeface="Arial" pitchFamily="34" charset="0"/>
                <a:cs typeface="Arial" pitchFamily="34" charset="0"/>
              </a:rPr>
              <a:t/>
            </a:r>
            <a:br>
              <a:rPr lang="en-US" sz="2500" dirty="0" smtClean="0">
                <a:latin typeface="Arial" pitchFamily="34" charset="0"/>
                <a:cs typeface="Arial" pitchFamily="34" charset="0"/>
              </a:rPr>
            </a:br>
            <a:endParaRPr lang="en-US" sz="2500" dirty="0">
              <a:latin typeface="Arial" pitchFamily="34" charset="0"/>
              <a:cs typeface="Arial" pitchFamily="34" charset="0"/>
            </a:endParaRPr>
          </a:p>
        </p:txBody>
      </p:sp>
      <p:sp>
        <p:nvSpPr>
          <p:cNvPr id="3" name="Content Placeholder 2"/>
          <p:cNvSpPr>
            <a:spLocks noGrp="1"/>
          </p:cNvSpPr>
          <p:nvPr>
            <p:ph idx="1"/>
          </p:nvPr>
        </p:nvSpPr>
        <p:spPr>
          <a:xfrm>
            <a:off x="1043608" y="1447800"/>
            <a:ext cx="7890080" cy="5221560"/>
          </a:xfrm>
        </p:spPr>
        <p:txBody>
          <a:bodyPr>
            <a:noAutofit/>
          </a:bodyPr>
          <a:lstStyle/>
          <a:p>
            <a:r>
              <a:rPr lang="ru-RU" sz="2000" dirty="0" smtClean="0">
                <a:latin typeface="Arial" pitchFamily="34" charset="0"/>
                <a:cs typeface="Arial" pitchFamily="34" charset="0"/>
              </a:rPr>
              <a:t>Козметички производи који се налазе или који тек треба да се нађу на тржишту ЕУ треба да буду у складу са Уредбом 1223/2009 Европске комисије о козметичким производима  која је ступила на снагу 10.07.2003. године. </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Ова уре</a:t>
            </a:r>
            <a:r>
              <a:rPr lang="sr-Cyrl-RS" sz="2000" dirty="0" smtClean="0">
                <a:latin typeface="Arial" pitchFamily="34" charset="0"/>
                <a:cs typeface="Arial" pitchFamily="34" charset="0"/>
              </a:rPr>
              <a:t>дб</a:t>
            </a:r>
            <a:r>
              <a:rPr lang="ru-RU" sz="2000" dirty="0" smtClean="0">
                <a:latin typeface="Arial" pitchFamily="34" charset="0"/>
                <a:cs typeface="Arial" pitchFamily="34" charset="0"/>
              </a:rPr>
              <a:t>а се састоји из 40 чланова и 10 анекса.</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Најбитније ставке које прописује ова уредба односе се на: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Појачане безбедносне захтеве</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Увођење појма одговорне особе</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Централизована евиденција козметичких производа који се стављају на тржиште ЕУ</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Увођење извештаја о озбиљним нежељеним ефектима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Нова правила приликом употребе наноматеријала (наноматеријали морају бити означени на списку сасстојка речју ,,наноˮ у ѕагради која следи иза назива супстанце на пример: </a:t>
            </a:r>
            <a:r>
              <a:rPr lang="en-US" sz="2000" dirty="0" smtClean="0">
                <a:latin typeface="Arial" pitchFamily="34" charset="0"/>
                <a:cs typeface="Arial" pitchFamily="34" charset="0"/>
              </a:rPr>
              <a:t>Titanium dioxide</a:t>
            </a:r>
            <a:r>
              <a:rPr lang="ru-RU" sz="2000" dirty="0" smtClean="0">
                <a:latin typeface="Arial" pitchFamily="34" charset="0"/>
                <a:cs typeface="Arial" pitchFamily="34" charset="0"/>
              </a:rPr>
              <a:t>(</a:t>
            </a:r>
            <a:r>
              <a:rPr lang="en-US" sz="2000" dirty="0" err="1" smtClean="0">
                <a:latin typeface="Arial" pitchFamily="34" charset="0"/>
                <a:cs typeface="Arial" pitchFamily="34" charset="0"/>
              </a:rPr>
              <a:t>nano</a:t>
            </a:r>
            <a:r>
              <a:rPr lang="ru-RU" sz="2000" dirty="0" smtClean="0">
                <a:latin typeface="Arial" pitchFamily="34" charset="0"/>
                <a:cs typeface="Arial" pitchFamily="34" charset="0"/>
              </a:rPr>
              <a:t>))</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2800" b="1" dirty="0" smtClean="0">
                <a:latin typeface="Arial" pitchFamily="34" charset="0"/>
                <a:cs typeface="Arial" pitchFamily="34" charset="0"/>
              </a:rPr>
              <a:t>Уредба 1223/2009 европског парламента и савета о козметичким производима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ru-RU" sz="2000" dirty="0" smtClean="0">
                <a:latin typeface="Arial" pitchFamily="34" charset="0"/>
                <a:cs typeface="Arial" pitchFamily="34" charset="0"/>
              </a:rPr>
              <a:t>За козметичке производе који садрже наноматеријале потребно је да одговорна особа о томе обавести Портал за пријаву козметичких производа шест месеци пре стављања производа на тржиште. </a:t>
            </a:r>
          </a:p>
          <a:p>
            <a:r>
              <a:rPr lang="en-US" sz="2000" dirty="0" err="1" smtClean="0">
                <a:latin typeface="Arial" pitchFamily="34" charset="0"/>
                <a:cs typeface="Arial" pitchFamily="34" charset="0"/>
              </a:rPr>
              <a:t>Подаци</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који</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морају</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да</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се</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доставе</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су</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следећи</a:t>
            </a:r>
            <a:r>
              <a:rPr lang="en-US" sz="2000" dirty="0" smtClean="0">
                <a:latin typeface="Arial" pitchFamily="34" charset="0"/>
                <a:cs typeface="Arial" pitchFamily="34" charset="0"/>
              </a:rPr>
              <a:t>:</a:t>
            </a:r>
          </a:p>
          <a:p>
            <a:pPr lvl="0"/>
            <a:r>
              <a:rPr lang="en-US" sz="2000" dirty="0" err="1" smtClean="0">
                <a:latin typeface="Arial" pitchFamily="34" charset="0"/>
                <a:cs typeface="Arial" pitchFamily="34" charset="0"/>
              </a:rPr>
              <a:t>Хемијски</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назив</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наноматеријала</a:t>
            </a:r>
            <a:r>
              <a:rPr lang="en-US" sz="2000" dirty="0" smtClean="0">
                <a:latin typeface="Arial" pitchFamily="34" charset="0"/>
                <a:cs typeface="Arial" pitchFamily="34" charset="0"/>
              </a:rPr>
              <a:t> (IUPAC)</a:t>
            </a:r>
          </a:p>
          <a:p>
            <a:pPr lvl="0"/>
            <a:r>
              <a:rPr lang="en-US" sz="2000" dirty="0" err="1" smtClean="0">
                <a:latin typeface="Arial" pitchFamily="34" charset="0"/>
                <a:cs typeface="Arial" pitchFamily="34" charset="0"/>
              </a:rPr>
              <a:t>Величина</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честица</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физичко-хемијска</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својства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Процена количине наноматеријала која се намерава ставити на тржиште у току једне године</a:t>
            </a:r>
            <a:endParaRPr lang="en-US" sz="2000" dirty="0" smtClean="0">
              <a:latin typeface="Arial" pitchFamily="34" charset="0"/>
              <a:cs typeface="Arial" pitchFamily="34" charset="0"/>
            </a:endParaRPr>
          </a:p>
          <a:p>
            <a:pPr lvl="0"/>
            <a:r>
              <a:rPr lang="en-US" sz="2000" dirty="0" err="1" smtClean="0">
                <a:latin typeface="Arial" pitchFamily="34" charset="0"/>
                <a:cs typeface="Arial" pitchFamily="34" charset="0"/>
              </a:rPr>
              <a:t>Токсиколошки</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профил</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наноматеријала</a:t>
            </a:r>
            <a:endParaRPr lang="en-US" sz="2000" dirty="0" smtClean="0">
              <a:latin typeface="Arial" pitchFamily="34" charset="0"/>
              <a:cs typeface="Arial" pitchFamily="34" charset="0"/>
            </a:endParaRPr>
          </a:p>
          <a:p>
            <a:pPr lvl="0"/>
            <a:r>
              <a:rPr lang="en-US" sz="2000" dirty="0" err="1" smtClean="0">
                <a:latin typeface="Arial" pitchFamily="34" charset="0"/>
                <a:cs typeface="Arial" pitchFamily="34" charset="0"/>
              </a:rPr>
              <a:t>Подаци</a:t>
            </a:r>
            <a:r>
              <a:rPr lang="en-US" sz="2000" dirty="0" smtClean="0">
                <a:latin typeface="Arial" pitchFamily="34" charset="0"/>
                <a:cs typeface="Arial" pitchFamily="34" charset="0"/>
              </a:rPr>
              <a:t> о </a:t>
            </a:r>
            <a:r>
              <a:rPr lang="en-US" sz="2000" dirty="0" err="1" smtClean="0">
                <a:latin typeface="Arial" pitchFamily="34" charset="0"/>
                <a:cs typeface="Arial" pitchFamily="34" charset="0"/>
              </a:rPr>
              <a:t>безбедности</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наноматеријала</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sz="2800" b="1" dirty="0" smtClean="0">
                <a:latin typeface="Arial" pitchFamily="34" charset="0"/>
                <a:cs typeface="Arial" pitchFamily="34" charset="0"/>
              </a:rPr>
              <a:t>Уредба 1223/2009 европског парламента и савета о козметичким производима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p:txBody>
          <a:bodyPr>
            <a:normAutofit fontScale="55000" lnSpcReduction="20000"/>
          </a:bodyPr>
          <a:lstStyle/>
          <a:p>
            <a:r>
              <a:rPr lang="ru-RU" dirty="0" smtClean="0">
                <a:latin typeface="Arial" pitchFamily="34" charset="0"/>
                <a:cs typeface="Arial" pitchFamily="34" charset="0"/>
              </a:rPr>
              <a:t>Козметички производи који су произведени у ЕУ треба да буду у складу са захтевима Добре произвођачке праксе (</a:t>
            </a:r>
            <a:r>
              <a:rPr lang="en-US" dirty="0" smtClean="0">
                <a:latin typeface="Arial" pitchFamily="34" charset="0"/>
                <a:cs typeface="Arial" pitchFamily="34" charset="0"/>
              </a:rPr>
              <a:t>GMP</a:t>
            </a:r>
            <a:r>
              <a:rPr lang="ru-RU" dirty="0" smtClean="0">
                <a:latin typeface="Arial" pitchFamily="34" charset="0"/>
                <a:cs typeface="Arial" pitchFamily="34" charset="0"/>
              </a:rPr>
              <a:t>), односно козметичког </a:t>
            </a:r>
            <a:r>
              <a:rPr lang="en-US" dirty="0" smtClean="0">
                <a:latin typeface="Arial" pitchFamily="34" charset="0"/>
                <a:cs typeface="Arial" pitchFamily="34" charset="0"/>
              </a:rPr>
              <a:t>GMP</a:t>
            </a:r>
            <a:r>
              <a:rPr lang="ru-RU" dirty="0" smtClean="0">
                <a:latin typeface="Arial" pitchFamily="34" charset="0"/>
                <a:cs typeface="Arial" pitchFamily="34" charset="0"/>
              </a:rPr>
              <a:t>-</a:t>
            </a:r>
            <a:r>
              <a:rPr lang="en-US" dirty="0" smtClean="0">
                <a:latin typeface="Arial" pitchFamily="34" charset="0"/>
                <a:cs typeface="Arial" pitchFamily="34" charset="0"/>
              </a:rPr>
              <a:t>a</a:t>
            </a:r>
            <a:r>
              <a:rPr lang="ru-RU" dirty="0" smtClean="0">
                <a:latin typeface="Arial" pitchFamily="34" charset="0"/>
                <a:cs typeface="Arial" pitchFamily="34" charset="0"/>
              </a:rPr>
              <a:t> (</a:t>
            </a:r>
            <a:r>
              <a:rPr lang="en-US" dirty="0" err="1" smtClean="0">
                <a:latin typeface="Arial" pitchFamily="34" charset="0"/>
                <a:cs typeface="Arial" pitchFamily="34" charset="0"/>
              </a:rPr>
              <a:t>cGMP</a:t>
            </a:r>
            <a:r>
              <a:rPr lang="ru-RU" dirty="0" smtClean="0">
                <a:latin typeface="Arial" pitchFamily="34" charset="0"/>
                <a:cs typeface="Arial" pitchFamily="34" charset="0"/>
              </a:rPr>
              <a:t>).</a:t>
            </a:r>
            <a:endParaRPr lang="en-US" dirty="0" smtClean="0">
              <a:latin typeface="Arial" pitchFamily="34" charset="0"/>
              <a:cs typeface="Arial" pitchFamily="34" charset="0"/>
            </a:endParaRPr>
          </a:p>
          <a:p>
            <a:r>
              <a:rPr lang="ru-RU" dirty="0" smtClean="0">
                <a:latin typeface="Arial" pitchFamily="34" charset="0"/>
                <a:cs typeface="Arial" pitchFamily="34" charset="0"/>
              </a:rPr>
              <a:t>Прилоге које садржи ова уредба су следећи:</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1- Извештај о безбедности КП</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2- Листа супстанци забрањених у КП</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3- Листа супстанци које КП не сме да садржи осим уз наведена ограничења</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4- Листа средстава за бојење који се смеју користити у КП</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5- Списак конзерванаса који се смеју користити у КП</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6- Списак УВ филтера који се смеју користити у КП</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7-Симболи за амбалажу и паковни материјал</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8- Листа валидираних метода алтернативних тестовима на животињама</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9-Повучена Директива са амандманима</a:t>
            </a:r>
            <a:endParaRPr lang="en-US" dirty="0" smtClean="0">
              <a:latin typeface="Arial" pitchFamily="34" charset="0"/>
              <a:cs typeface="Arial" pitchFamily="34" charset="0"/>
            </a:endParaRPr>
          </a:p>
          <a:p>
            <a:pPr lvl="0"/>
            <a:r>
              <a:rPr lang="ru-RU" dirty="0" smtClean="0">
                <a:latin typeface="Arial" pitchFamily="34" charset="0"/>
                <a:cs typeface="Arial" pitchFamily="34" charset="0"/>
              </a:rPr>
              <a:t>Прилог 10-Упоредна табела</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latin typeface="Arial" pitchFamily="34" charset="0"/>
                <a:cs typeface="Arial" pitchFamily="34" charset="0"/>
              </a:rPr>
              <a:t>Потен</a:t>
            </a:r>
            <a:r>
              <a:rPr lang="sr-Cyrl-RS" b="1" dirty="0" smtClean="0">
                <a:latin typeface="Arial" pitchFamily="34" charset="0"/>
                <a:cs typeface="Arial" pitchFamily="34" charset="0"/>
              </a:rPr>
              <a:t>ц</a:t>
            </a:r>
            <a:r>
              <a:rPr lang="en-US" b="1" dirty="0" err="1" smtClean="0">
                <a:latin typeface="Arial" pitchFamily="34" charset="0"/>
                <a:cs typeface="Arial" pitchFamily="34" charset="0"/>
              </a:rPr>
              <a:t>ијални</a:t>
            </a:r>
            <a:r>
              <a:rPr lang="en-US" b="1" dirty="0" smtClean="0">
                <a:latin typeface="Arial" pitchFamily="34" charset="0"/>
                <a:cs typeface="Arial" pitchFamily="34" charset="0"/>
              </a:rPr>
              <a:t> </a:t>
            </a:r>
            <a:r>
              <a:rPr lang="en-US" b="1" dirty="0" err="1" smtClean="0">
                <a:latin typeface="Arial" pitchFamily="34" charset="0"/>
                <a:cs typeface="Arial" pitchFamily="34" charset="0"/>
              </a:rPr>
              <a:t>алергени</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1259632" y="908720"/>
            <a:ext cx="7600888" cy="4800600"/>
          </a:xfrm>
        </p:spPr>
        <p:txBody>
          <a:bodyPr>
            <a:normAutofit/>
          </a:bodyPr>
          <a:lstStyle/>
          <a:p>
            <a:r>
              <a:rPr lang="ru-RU" sz="1500" dirty="0" smtClean="0">
                <a:latin typeface="Arial" pitchFamily="34" charset="0"/>
                <a:cs typeface="Arial" pitchFamily="34" charset="0"/>
              </a:rPr>
              <a:t>Листа потенцијалних алергена је обухваћена овом уредбом који морају бити наведени на декларацији уколико КП садржи било који од следећих алергена у концентрацији већој од 0,001% за производе који се задржавају на кожи или већој од 0,01% за производе који се испирају са места примене.</a:t>
            </a:r>
            <a:endParaRPr lang="en-US" sz="1500" dirty="0" smtClean="0">
              <a:latin typeface="Arial" pitchFamily="34" charset="0"/>
              <a:cs typeface="Arial" pitchFamily="34" charset="0"/>
            </a:endParaRPr>
          </a:p>
          <a:p>
            <a:r>
              <a:rPr lang="ru-RU" sz="1500" dirty="0" smtClean="0">
                <a:latin typeface="Arial" pitchFamily="34" charset="0"/>
                <a:cs typeface="Arial" pitchFamily="34" charset="0"/>
              </a:rPr>
              <a:t>Листа ароматичних и парфемских супстанци које представљају потенцијалне алергене а користе се у формулацијама КП</a:t>
            </a:r>
          </a:p>
          <a:p>
            <a:endParaRPr lang="ru-RU" sz="1500" dirty="0" smtClean="0">
              <a:latin typeface="Arial" pitchFamily="34" charset="0"/>
              <a:cs typeface="Arial" pitchFamily="34" charset="0"/>
            </a:endParaRPr>
          </a:p>
          <a:p>
            <a:endParaRPr lang="en-US" sz="1500" dirty="0" smtClean="0">
              <a:latin typeface="Arial" pitchFamily="34" charset="0"/>
              <a:cs typeface="Arial" pitchFamily="34" charset="0"/>
            </a:endParaRPr>
          </a:p>
          <a:p>
            <a:endParaRPr lang="en-US" sz="1500" dirty="0">
              <a:latin typeface="Arial" pitchFamily="34" charset="0"/>
              <a:cs typeface="Arial" pitchFamily="34" charset="0"/>
            </a:endParaRPr>
          </a:p>
        </p:txBody>
      </p:sp>
      <p:pic>
        <p:nvPicPr>
          <p:cNvPr id="45060" name="Picture 4"/>
          <p:cNvPicPr>
            <a:picLocks noChangeAspect="1" noChangeArrowheads="1"/>
          </p:cNvPicPr>
          <p:nvPr/>
        </p:nvPicPr>
        <p:blipFill>
          <a:blip r:embed="rId2" cstate="print"/>
          <a:srcRect/>
          <a:stretch>
            <a:fillRect/>
          </a:stretch>
        </p:blipFill>
        <p:spPr bwMode="auto">
          <a:xfrm>
            <a:off x="3232150" y="2420888"/>
            <a:ext cx="5911850" cy="4437112"/>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Arial" pitchFamily="34" charset="0"/>
                <a:cs typeface="Arial" pitchFamily="34" charset="0"/>
              </a:rPr>
              <a:t>ПАТЕНТИ</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1043608" y="1447800"/>
            <a:ext cx="7890080" cy="5077544"/>
          </a:xfrm>
        </p:spPr>
        <p:txBody>
          <a:bodyPr>
            <a:noAutofit/>
          </a:bodyPr>
          <a:lstStyle/>
          <a:p>
            <a:r>
              <a:rPr lang="ru-RU" sz="2000" b="1" dirty="0" smtClean="0">
                <a:latin typeface="Arial" pitchFamily="34" charset="0"/>
                <a:cs typeface="Arial" pitchFamily="34" charset="0"/>
              </a:rPr>
              <a:t>Законом о патентима </a:t>
            </a:r>
            <a:r>
              <a:rPr lang="ru-RU" sz="2000" dirty="0" smtClean="0">
                <a:latin typeface="Arial" pitchFamily="34" charset="0"/>
                <a:cs typeface="Arial" pitchFamily="34" charset="0"/>
              </a:rPr>
              <a:t>(„Службени гласник РС”, бр. 99/11, 113/17 – др. закон, 95/18 и 66/19) уређује се правна заштита проналазака</a:t>
            </a:r>
          </a:p>
          <a:p>
            <a:r>
              <a:rPr lang="ru-RU" sz="2000" dirty="0" smtClean="0">
                <a:latin typeface="Arial" pitchFamily="34" charset="0"/>
                <a:cs typeface="Arial" pitchFamily="34" charset="0"/>
              </a:rPr>
              <a:t>Проналазак се штити патентом или малим патентом</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Патент се дефинише као право којим се штити проналазак из било које области технике и технологије током двадесет година</a:t>
            </a:r>
          </a:p>
          <a:p>
            <a:r>
              <a:rPr lang="ru-RU" sz="2000" dirty="0" smtClean="0">
                <a:latin typeface="Arial" pitchFamily="34" charset="0"/>
                <a:cs typeface="Arial" pitchFamily="34" charset="0"/>
              </a:rPr>
              <a:t>Патент свом носиоцу омогућава искључиво право коришћења заштићеног проналаска на територији земље која га је признала. То значи да патент који је признат од стране Завода за интелектуалну својину има дејство само на територији Републике Србије.</a:t>
            </a:r>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latin typeface="Arial" pitchFamily="34" charset="0"/>
                <a:cs typeface="Arial" pitchFamily="34" charset="0"/>
              </a:rPr>
              <a:t>П</a:t>
            </a:r>
            <a:r>
              <a:rPr lang="ru-RU" dirty="0" smtClean="0">
                <a:latin typeface="Arial" pitchFamily="34" charset="0"/>
                <a:cs typeface="Arial" pitchFamily="34" charset="0"/>
              </a:rPr>
              <a:t>атент се признаје за проналазак који:</a:t>
            </a:r>
            <a:endParaRPr lang="en-US" dirty="0">
              <a:latin typeface="Arial" pitchFamily="34" charset="0"/>
              <a:cs typeface="Arial" pitchFamily="34" charset="0"/>
            </a:endParaRPr>
          </a:p>
        </p:txBody>
      </p:sp>
      <p:sp>
        <p:nvSpPr>
          <p:cNvPr id="3" name="Content Placeholder 2"/>
          <p:cNvSpPr>
            <a:spLocks noGrp="1"/>
          </p:cNvSpPr>
          <p:nvPr>
            <p:ph idx="1"/>
          </p:nvPr>
        </p:nvSpPr>
        <p:spPr>
          <a:xfrm>
            <a:off x="1043608" y="2276872"/>
            <a:ext cx="7962088" cy="5410200"/>
          </a:xfrm>
        </p:spPr>
        <p:txBody>
          <a:bodyPr>
            <a:normAutofit/>
          </a:bodyPr>
          <a:lstStyle/>
          <a:p>
            <a:pPr lvl="0"/>
            <a:r>
              <a:rPr lang="ru-RU" sz="2000" dirty="0" smtClean="0">
                <a:latin typeface="Arial" pitchFamily="34" charset="0"/>
                <a:cs typeface="Arial" pitchFamily="34" charset="0"/>
              </a:rPr>
              <a:t>је </a:t>
            </a:r>
            <a:r>
              <a:rPr lang="ru-RU" sz="2000" b="1" dirty="0" smtClean="0">
                <a:latin typeface="Arial" pitchFamily="34" charset="0"/>
                <a:cs typeface="Arial" pitchFamily="34" charset="0"/>
              </a:rPr>
              <a:t>нов</a:t>
            </a:r>
            <a:r>
              <a:rPr lang="ru-RU" sz="2000" dirty="0" smtClean="0">
                <a:latin typeface="Arial" pitchFamily="34" charset="0"/>
                <a:cs typeface="Arial" pitchFamily="34" charset="0"/>
              </a:rPr>
              <a:t> – идентично решење није било доступно јавности пре датума подношења пријаве за заштиту проналаска;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има </a:t>
            </a:r>
            <a:r>
              <a:rPr lang="ru-RU" sz="2000" b="1" dirty="0" smtClean="0">
                <a:latin typeface="Arial" pitchFamily="34" charset="0"/>
                <a:cs typeface="Arial" pitchFamily="34" charset="0"/>
              </a:rPr>
              <a:t>инвентивни</a:t>
            </a:r>
            <a:r>
              <a:rPr lang="ru-RU" sz="2000" dirty="0" smtClean="0">
                <a:latin typeface="Arial" pitchFamily="34" charset="0"/>
                <a:cs typeface="Arial" pitchFamily="34" charset="0"/>
              </a:rPr>
              <a:t> ниво – проналазак није очигледан у поређењу са познатим решењима у одговарајућој области технике;</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је </a:t>
            </a:r>
            <a:r>
              <a:rPr lang="ru-RU" sz="2000" b="1" dirty="0" smtClean="0">
                <a:latin typeface="Arial" pitchFamily="34" charset="0"/>
                <a:cs typeface="Arial" pitchFamily="34" charset="0"/>
              </a:rPr>
              <a:t>индустријски</a:t>
            </a:r>
            <a:r>
              <a:rPr lang="ru-RU" sz="2000" dirty="0" smtClean="0">
                <a:latin typeface="Arial" pitchFamily="34" charset="0"/>
                <a:cs typeface="Arial" pitchFamily="34" charset="0"/>
              </a:rPr>
              <a:t> је применљив – проналазак се може произвести или употребити у било којој грани индустрије, укључујући пољопривреду</a:t>
            </a:r>
          </a:p>
          <a:p>
            <a:pPr lvl="0"/>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47800"/>
            <a:ext cx="7962088" cy="5410200"/>
          </a:xfrm>
        </p:spPr>
        <p:txBody>
          <a:bodyPr>
            <a:normAutofit/>
          </a:bodyPr>
          <a:lstStyle/>
          <a:p>
            <a:pPr>
              <a:buNone/>
            </a:pPr>
            <a:r>
              <a:rPr lang="ru-RU" sz="2000" dirty="0" smtClean="0">
                <a:latin typeface="Arial" pitchFamily="34" charset="0"/>
                <a:cs typeface="Arial" pitchFamily="34" charset="0"/>
              </a:rPr>
              <a:t>Патент се признаје и за проналазак који се односи на производ који се састоји од </a:t>
            </a:r>
            <a:r>
              <a:rPr lang="ru-RU" sz="2000" b="1" dirty="0" smtClean="0">
                <a:latin typeface="Arial" pitchFamily="34" charset="0"/>
                <a:cs typeface="Arial" pitchFamily="34" charset="0"/>
              </a:rPr>
              <a:t>биолошког материјала </a:t>
            </a:r>
            <a:r>
              <a:rPr lang="ru-RU" sz="2000" dirty="0" smtClean="0">
                <a:latin typeface="Arial" pitchFamily="34" charset="0"/>
                <a:cs typeface="Arial" pitchFamily="34" charset="0"/>
              </a:rPr>
              <a:t>или који садржи биолошки материјал или на поступак којим је биолошки материјал произведен, обрађен или коришћен, укључујући:</a:t>
            </a:r>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1) биолошки материјал који је изолован из свог природног окружења или је произведен техничким поступком чак и ако је претходно постојао у природи;</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2) биљке или животиње, ако техничка изводљивост проналаска није ограничена на одређену биљну сорту или животињску расу;</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3) микробиолошки или други технички поступак или производ добијен тим поступком.</a:t>
            </a:r>
            <a:endParaRPr lang="en-US" sz="2000" dirty="0" smtClean="0">
              <a:latin typeface="Arial" pitchFamily="34" charset="0"/>
              <a:cs typeface="Arial" pitchFamily="34" charset="0"/>
            </a:endParaRPr>
          </a:p>
          <a:p>
            <a:pPr lvl="0"/>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endParaRPr lang="en-US" sz="2000" dirty="0" smtClean="0">
              <a:latin typeface="Arial" pitchFamily="34" charset="0"/>
              <a:cs typeface="Arial" pitchFamily="34" charset="0"/>
            </a:endParaRPr>
          </a:p>
          <a:p>
            <a:endParaRPr lang="en-US" sz="2000" dirty="0">
              <a:latin typeface="Arial" pitchFamily="34" charset="0"/>
              <a:cs typeface="Arial" pitchFamily="34" charset="0"/>
            </a:endParaRPr>
          </a:p>
        </p:txBody>
      </p:sp>
      <p:sp>
        <p:nvSpPr>
          <p:cNvPr id="4" name="Title 3"/>
          <p:cNvSpPr>
            <a:spLocks noGrp="1"/>
          </p:cNvSpPr>
          <p:nvPr>
            <p:ph type="title"/>
          </p:nvPr>
        </p:nvSpPr>
        <p:spPr/>
        <p:txBody>
          <a:bodyPr/>
          <a:lstStyle/>
          <a:p>
            <a:endParaRPr lang="en-US">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476672"/>
            <a:ext cx="7602048" cy="6048672"/>
          </a:xfrm>
        </p:spPr>
        <p:txBody>
          <a:bodyPr>
            <a:normAutofit/>
          </a:bodyPr>
          <a:lstStyle/>
          <a:p>
            <a:pPr>
              <a:buNone/>
            </a:pPr>
            <a:r>
              <a:rPr lang="ru-RU" sz="2000" dirty="0" smtClean="0">
                <a:latin typeface="Arial" pitchFamily="34" charset="0"/>
                <a:cs typeface="Arial" pitchFamily="34" charset="0"/>
              </a:rPr>
              <a:t>Патентом се </a:t>
            </a:r>
            <a:r>
              <a:rPr lang="ru-RU" sz="2000" dirty="0" smtClean="0">
                <a:solidFill>
                  <a:srgbClr val="FF0000"/>
                </a:solidFill>
                <a:latin typeface="Arial" pitchFamily="34" charset="0"/>
                <a:cs typeface="Arial" pitchFamily="34" charset="0"/>
              </a:rPr>
              <a:t>НЕ</a:t>
            </a:r>
            <a:r>
              <a:rPr lang="ru-RU" sz="2000" dirty="0" smtClean="0">
                <a:latin typeface="Arial" pitchFamily="34" charset="0"/>
                <a:cs typeface="Arial" pitchFamily="34" charset="0"/>
              </a:rPr>
              <a:t> могу заштитити:</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открића, научне теорије и математичке методе;</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естетске креације;</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планови, правила и поступци за обављање интелектуалних делатности, за играње игара или за обављање послова;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програми рачунара;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приказивање информација;</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проналасци чија би комерцијална употреба била противна јавном поретку или моралу;</a:t>
            </a:r>
            <a:endParaRPr lang="en-US" sz="2000" dirty="0" smtClean="0">
              <a:latin typeface="Arial" pitchFamily="34" charset="0"/>
              <a:cs typeface="Arial" pitchFamily="34" charset="0"/>
            </a:endParaRPr>
          </a:p>
          <a:p>
            <a:pPr lvl="0"/>
            <a:r>
              <a:rPr lang="ru-RU" sz="2000" dirty="0" smtClean="0">
                <a:latin typeface="Arial" pitchFamily="34" charset="0"/>
                <a:cs typeface="Arial" pitchFamily="34" charset="0"/>
              </a:rPr>
              <a:t>проналасци који се односе на хируршке или дијагностичке поступке или поступке лечења који се примењују непосредно на људском или животињском телу;</a:t>
            </a:r>
            <a:endParaRPr lang="en-US" sz="2000" dirty="0" smtClean="0">
              <a:latin typeface="Arial" pitchFamily="34" charset="0"/>
              <a:cs typeface="Arial" pitchFamily="34" charset="0"/>
            </a:endParaRPr>
          </a:p>
          <a:p>
            <a:r>
              <a:rPr lang="ru-RU" sz="2000" dirty="0" smtClean="0">
                <a:latin typeface="Arial" pitchFamily="34" charset="0"/>
                <a:cs typeface="Arial" pitchFamily="34" charset="0"/>
              </a:rPr>
              <a:t>биљна сорта или животињска раса или битно биолошки поступак за добијање биљке или животиње, као и биљке или животиње добијене искључиво битно биолошким поступком.</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Arial" pitchFamily="34" charset="0"/>
                <a:cs typeface="Arial" pitchFamily="34" charset="0"/>
              </a:rPr>
              <a:t>Историја козметике</a:t>
            </a:r>
            <a:endParaRPr lang="en-US" dirty="0">
              <a:latin typeface="Arial" pitchFamily="34" charset="0"/>
              <a:cs typeface="Arial" pitchFamily="34" charset="0"/>
            </a:endParaRPr>
          </a:p>
        </p:txBody>
      </p:sp>
      <p:sp>
        <p:nvSpPr>
          <p:cNvPr id="3" name="Content Placeholder 2"/>
          <p:cNvSpPr>
            <a:spLocks noGrp="1"/>
          </p:cNvSpPr>
          <p:nvPr>
            <p:ph idx="1"/>
          </p:nvPr>
        </p:nvSpPr>
        <p:spPr>
          <a:xfrm>
            <a:off x="1043608" y="1447800"/>
            <a:ext cx="8100392" cy="3565376"/>
          </a:xfrm>
        </p:spPr>
        <p:txBody>
          <a:bodyPr>
            <a:normAutofit lnSpcReduction="10000"/>
          </a:bodyPr>
          <a:lstStyle/>
          <a:p>
            <a:pPr algn="just"/>
            <a:r>
              <a:rPr lang="ru-RU" sz="2200" dirty="0" smtClean="0">
                <a:latin typeface="Arial" pitchFamily="34" charset="0"/>
                <a:cs typeface="Arial" pitchFamily="34" charset="0"/>
              </a:rPr>
              <a:t>Од давнина се користи као оличење лепоте и моћи</a:t>
            </a:r>
          </a:p>
          <a:p>
            <a:pPr algn="just"/>
            <a:r>
              <a:rPr lang="ru-RU" sz="2200" dirty="0" smtClean="0">
                <a:latin typeface="Arial" pitchFamily="34" charset="0"/>
                <a:cs typeface="Arial" pitchFamily="34" charset="0"/>
              </a:rPr>
              <a:t>Интересантна је чињеница да су у Тутанкамоновој козметичкој тегли пронађени су артефакти налик на маст, за коју се верује да је коришћена за негу коже или шминку</a:t>
            </a:r>
          </a:p>
          <a:p>
            <a:pPr algn="just"/>
            <a:r>
              <a:rPr lang="ru-RU" sz="2200" dirty="0" smtClean="0">
                <a:latin typeface="Arial" pitchFamily="34" charset="0"/>
                <a:cs typeface="Arial" pitchFamily="34" charset="0"/>
              </a:rPr>
              <a:t>Клеопатра </a:t>
            </a:r>
            <a:r>
              <a:rPr lang="en-US" sz="2200" dirty="0" smtClean="0">
                <a:latin typeface="Arial" pitchFamily="34" charset="0"/>
                <a:cs typeface="Arial" pitchFamily="34" charset="0"/>
              </a:rPr>
              <a:t> </a:t>
            </a:r>
            <a:r>
              <a:rPr lang="sr-Cyrl-RS" sz="2200" dirty="0" smtClean="0">
                <a:latin typeface="Arial" pitchFamily="34" charset="0"/>
                <a:cs typeface="Arial" pitchFamily="34" charset="0"/>
              </a:rPr>
              <a:t>је за </a:t>
            </a:r>
            <a:r>
              <a:rPr lang="ru-RU" sz="2200" dirty="0" smtClean="0">
                <a:latin typeface="Arial" pitchFamily="34" charset="0"/>
                <a:cs typeface="Arial" pitchFamily="34" charset="0"/>
              </a:rPr>
              <a:t>шминкање је користила боје од минерала и метала са пачјим уљем</a:t>
            </a:r>
          </a:p>
          <a:p>
            <a:pPr algn="just"/>
            <a:r>
              <a:rPr lang="ru-RU" sz="2200" dirty="0" smtClean="0">
                <a:latin typeface="Arial" pitchFamily="34" charset="0"/>
                <a:cs typeface="Arial" pitchFamily="34" charset="0"/>
              </a:rPr>
              <a:t>Сирови биљни екстракти и материјали су коришћени хиљадама година уназад. Међутим, доводе до алергијских реакција</a:t>
            </a:r>
            <a:r>
              <a:rPr lang="en-GB" sz="2200" dirty="0" smtClean="0">
                <a:latin typeface="Arial" pitchFamily="34" charset="0"/>
                <a:cs typeface="Arial" pitchFamily="34" charset="0"/>
              </a:rPr>
              <a:t> </a:t>
            </a:r>
            <a:r>
              <a:rPr lang="ru-RU" sz="2200" dirty="0" smtClean="0">
                <a:latin typeface="Arial" pitchFamily="34" charset="0"/>
                <a:cs typeface="Arial" pitchFamily="34" charset="0"/>
              </a:rPr>
              <a:t>или интоксикације организма</a:t>
            </a:r>
            <a:endParaRPr lang="en-US" sz="2200" dirty="0" smtClean="0">
              <a:latin typeface="Arial" pitchFamily="34" charset="0"/>
              <a:cs typeface="Arial" pitchFamily="34" charset="0"/>
            </a:endParaRPr>
          </a:p>
          <a:p>
            <a:pPr algn="just"/>
            <a:endParaRPr lang="en-US" sz="2200" dirty="0">
              <a:latin typeface="Arial" pitchFamily="34" charset="0"/>
              <a:cs typeface="Arial" pitchFamily="34" charset="0"/>
            </a:endParaRPr>
          </a:p>
        </p:txBody>
      </p:sp>
      <p:pic>
        <p:nvPicPr>
          <p:cNvPr id="1026" name="Picture 2" descr="D:\Users\Anica Petković\Desktop\INDUSTRIJSKA FARMACIJA\stock-photo-nefertiti-mask-of-tutankhamun-and-queen-cleopatra-on-a-papyrus-22672042.jpg"/>
          <p:cNvPicPr>
            <a:picLocks noChangeAspect="1" noChangeArrowheads="1"/>
          </p:cNvPicPr>
          <p:nvPr/>
        </p:nvPicPr>
        <p:blipFill>
          <a:blip r:embed="rId2" cstate="print"/>
          <a:srcRect/>
          <a:stretch>
            <a:fillRect/>
          </a:stretch>
        </p:blipFill>
        <p:spPr bwMode="auto">
          <a:xfrm>
            <a:off x="3059832" y="4810099"/>
            <a:ext cx="3168352" cy="2047901"/>
          </a:xfrm>
          <a:prstGeom prst="rect">
            <a:avLst/>
          </a:prstGeom>
          <a:noFill/>
        </p:spPr>
      </p:pic>
      <p:pic>
        <p:nvPicPr>
          <p:cNvPr id="1028" name="Picture 4" descr="D:\Users\Anica Petković\Desktop\INDUSTRIJSKA FARMACIJA\King-Tut-King-Tutankhamun-Exhibit-Post-card-of-Cosmetic-Jar-with-a-Recumbent-Lion-on-the-Lid.jpg"/>
          <p:cNvPicPr>
            <a:picLocks noChangeAspect="1" noChangeArrowheads="1"/>
          </p:cNvPicPr>
          <p:nvPr/>
        </p:nvPicPr>
        <p:blipFill>
          <a:blip r:embed="rId3" cstate="print"/>
          <a:srcRect/>
          <a:stretch>
            <a:fillRect/>
          </a:stretch>
        </p:blipFill>
        <p:spPr bwMode="auto">
          <a:xfrm>
            <a:off x="6300192" y="4797151"/>
            <a:ext cx="1872208" cy="2093397"/>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latin typeface="Arial" pitchFamily="34" charset="0"/>
                <a:cs typeface="Arial" pitchFamily="34" charset="0"/>
              </a:rPr>
              <a:t>Носилац патента или малог патента</a:t>
            </a:r>
            <a:endParaRPr lang="en-US" dirty="0">
              <a:latin typeface="Arial" pitchFamily="34" charset="0"/>
              <a:cs typeface="Arial" pitchFamily="34" charset="0"/>
            </a:endParaRPr>
          </a:p>
        </p:txBody>
      </p:sp>
      <p:sp>
        <p:nvSpPr>
          <p:cNvPr id="3" name="Content Placeholder 2"/>
          <p:cNvSpPr>
            <a:spLocks noGrp="1"/>
          </p:cNvSpPr>
          <p:nvPr>
            <p:ph idx="1"/>
          </p:nvPr>
        </p:nvSpPr>
        <p:spPr>
          <a:xfrm>
            <a:off x="1043608" y="1447800"/>
            <a:ext cx="7890080" cy="5581600"/>
          </a:xfrm>
        </p:spPr>
        <p:txBody>
          <a:bodyPr>
            <a:noAutofit/>
          </a:bodyPr>
          <a:lstStyle/>
          <a:p>
            <a:pPr>
              <a:buNone/>
            </a:pPr>
            <a:r>
              <a:rPr lang="ru-RU" sz="1700" dirty="0" smtClean="0">
                <a:latin typeface="Arial" pitchFamily="34" charset="0"/>
                <a:cs typeface="Arial" pitchFamily="34" charset="0"/>
              </a:rPr>
              <a:t>има искључиво право да:</a:t>
            </a:r>
            <a:endParaRPr lang="en-US" sz="1700" dirty="0" smtClean="0">
              <a:latin typeface="Arial" pitchFamily="34" charset="0"/>
              <a:cs typeface="Arial" pitchFamily="34" charset="0"/>
            </a:endParaRPr>
          </a:p>
          <a:p>
            <a:r>
              <a:rPr lang="ru-RU" sz="1700" dirty="0" smtClean="0">
                <a:latin typeface="Arial" pitchFamily="34" charset="0"/>
                <a:cs typeface="Arial" pitchFamily="34" charset="0"/>
              </a:rPr>
              <a:t>1) користи у производњи заштићени проналазак;</a:t>
            </a:r>
            <a:endParaRPr lang="en-US" sz="1700" dirty="0" smtClean="0">
              <a:latin typeface="Arial" pitchFamily="34" charset="0"/>
              <a:cs typeface="Arial" pitchFamily="34" charset="0"/>
            </a:endParaRPr>
          </a:p>
          <a:p>
            <a:r>
              <a:rPr lang="ru-RU" sz="1700" dirty="0" smtClean="0">
                <a:latin typeface="Arial" pitchFamily="34" charset="0"/>
                <a:cs typeface="Arial" pitchFamily="34" charset="0"/>
              </a:rPr>
              <a:t>2) ставља у промет предмете израђене према заштићеном проналаску;</a:t>
            </a:r>
            <a:endParaRPr lang="en-US" sz="1700" dirty="0" smtClean="0">
              <a:latin typeface="Arial" pitchFamily="34" charset="0"/>
              <a:cs typeface="Arial" pitchFamily="34" charset="0"/>
            </a:endParaRPr>
          </a:p>
          <a:p>
            <a:r>
              <a:rPr lang="ru-RU" sz="1700" dirty="0" smtClean="0">
                <a:latin typeface="Arial" pitchFamily="34" charset="0"/>
                <a:cs typeface="Arial" pitchFamily="34" charset="0"/>
              </a:rPr>
              <a:t>3) располаже патентом или малим патентом.</a:t>
            </a:r>
            <a:endParaRPr lang="en-US" sz="1700" dirty="0" smtClean="0">
              <a:latin typeface="Arial" pitchFamily="34" charset="0"/>
              <a:cs typeface="Arial" pitchFamily="34" charset="0"/>
            </a:endParaRPr>
          </a:p>
          <a:p>
            <a:pPr>
              <a:buNone/>
            </a:pPr>
            <a:endParaRPr lang="ru-RU" sz="1700" dirty="0" smtClean="0">
              <a:latin typeface="Arial" pitchFamily="34" charset="0"/>
              <a:cs typeface="Arial" pitchFamily="34" charset="0"/>
            </a:endParaRPr>
          </a:p>
          <a:p>
            <a:pPr>
              <a:buNone/>
            </a:pPr>
            <a:r>
              <a:rPr lang="ru-RU" sz="1700" dirty="0" smtClean="0">
                <a:latin typeface="Arial" pitchFamily="34" charset="0"/>
                <a:cs typeface="Arial" pitchFamily="34" charset="0"/>
              </a:rPr>
              <a:t>У остваривању свог искључивог права на економско искоришћавање заштићеног проналаска, носилац патента или малог патента има право да спречи свако треће лице које нема његову сагласност да:</a:t>
            </a:r>
            <a:endParaRPr lang="en-US" sz="1700" dirty="0" smtClean="0">
              <a:latin typeface="Arial" pitchFamily="34" charset="0"/>
              <a:cs typeface="Arial" pitchFamily="34" charset="0"/>
            </a:endParaRPr>
          </a:p>
          <a:p>
            <a:r>
              <a:rPr lang="ru-RU" sz="1700" dirty="0" smtClean="0">
                <a:latin typeface="Arial" pitchFamily="34" charset="0"/>
                <a:cs typeface="Arial" pitchFamily="34" charset="0"/>
              </a:rPr>
              <a:t>1) производи, нуди, ставља у промет, употребљава, увози или складишти за те сврхе производ директно добијен поступком који је заштићен патентом</a:t>
            </a:r>
            <a:endParaRPr lang="en-US" sz="1700" dirty="0" smtClean="0">
              <a:latin typeface="Arial" pitchFamily="34" charset="0"/>
              <a:cs typeface="Arial" pitchFamily="34" charset="0"/>
            </a:endParaRPr>
          </a:p>
          <a:p>
            <a:r>
              <a:rPr lang="ru-RU" sz="1700" dirty="0" smtClean="0">
                <a:latin typeface="Arial" pitchFamily="34" charset="0"/>
                <a:cs typeface="Arial" pitchFamily="34" charset="0"/>
              </a:rPr>
              <a:t>2) примењује поступак који је заштићен патентом;</a:t>
            </a:r>
            <a:endParaRPr lang="en-US" sz="1700" dirty="0" smtClean="0">
              <a:latin typeface="Arial" pitchFamily="34" charset="0"/>
              <a:cs typeface="Arial" pitchFamily="34" charset="0"/>
            </a:endParaRPr>
          </a:p>
          <a:p>
            <a:r>
              <a:rPr lang="ru-RU" sz="1700" dirty="0" smtClean="0">
                <a:latin typeface="Arial" pitchFamily="34" charset="0"/>
                <a:cs typeface="Arial" pitchFamily="34" charset="0"/>
              </a:rPr>
              <a:t>3) нуди поступак који је заштићен патентом;</a:t>
            </a:r>
            <a:endParaRPr lang="en-US" sz="1700" dirty="0" smtClean="0">
              <a:latin typeface="Arial" pitchFamily="34" charset="0"/>
              <a:cs typeface="Arial" pitchFamily="34" charset="0"/>
            </a:endParaRPr>
          </a:p>
          <a:p>
            <a:r>
              <a:rPr lang="ru-RU" sz="1700" dirty="0" smtClean="0">
                <a:latin typeface="Arial" pitchFamily="34" charset="0"/>
                <a:cs typeface="Arial" pitchFamily="34" charset="0"/>
              </a:rPr>
              <a:t>4) нуди и испоручује производе који чине битне елементе проналаска лицима која нису овлашћена за коришћење тог проналаска, ако је понуђачу или испоручиоцу познато или му је из околности случаја морало бити познато да је тај производ намењен за примену туђег проналаска.</a:t>
            </a:r>
            <a:endParaRPr lang="en-US" sz="1700" dirty="0" smtClean="0">
              <a:latin typeface="Arial" pitchFamily="34" charset="0"/>
              <a:cs typeface="Arial" pitchFamily="34" charset="0"/>
            </a:endParaRPr>
          </a:p>
          <a:p>
            <a:endParaRPr lang="en-US" sz="1700" dirty="0">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Users\Anica Petković\Desktop\INDUSTRIJSKA FARMACIJA\bb1b7f90cfe44d69b62bfd3b9cfdbcc5.jpg"/>
          <p:cNvPicPr>
            <a:picLocks noChangeAspect="1" noChangeArrowheads="1"/>
          </p:cNvPicPr>
          <p:nvPr/>
        </p:nvPicPr>
        <p:blipFill>
          <a:blip r:embed="rId2" cstate="print"/>
          <a:srcRect/>
          <a:stretch>
            <a:fillRect/>
          </a:stretch>
        </p:blipFill>
        <p:spPr bwMode="auto">
          <a:xfrm>
            <a:off x="1" y="1"/>
            <a:ext cx="9143999" cy="6857999"/>
          </a:xfrm>
          <a:prstGeom prst="rect">
            <a:avLst/>
          </a:prstGeom>
          <a:noFill/>
        </p:spPr>
      </p:pic>
      <p:sp>
        <p:nvSpPr>
          <p:cNvPr id="6" name="Title 5"/>
          <p:cNvSpPr>
            <a:spLocks noGrp="1"/>
          </p:cNvSpPr>
          <p:nvPr>
            <p:ph type="ctrTitle"/>
          </p:nvPr>
        </p:nvSpPr>
        <p:spPr>
          <a:xfrm>
            <a:off x="899592" y="1268760"/>
            <a:ext cx="7766680" cy="3429000"/>
          </a:xfrm>
        </p:spPr>
        <p:txBody>
          <a:bodyPr>
            <a:normAutofit/>
          </a:bodyPr>
          <a:lstStyle/>
          <a:p>
            <a:pPr algn="ctr"/>
            <a:r>
              <a:rPr lang="sr-Cyrl-RS" sz="5000" b="1" dirty="0" smtClean="0">
                <a:latin typeface="Arial" pitchFamily="34" charset="0"/>
                <a:cs typeface="Arial" pitchFamily="34" charset="0"/>
              </a:rPr>
              <a:t>ХВАЛА НА ПАЖЊИ</a:t>
            </a:r>
            <a:r>
              <a:rPr lang="en-US" sz="5000" b="1" dirty="0" smtClean="0">
                <a:latin typeface="Arial" pitchFamily="34" charset="0"/>
                <a:cs typeface="Arial" pitchFamily="34" charset="0"/>
              </a:rPr>
              <a:t/>
            </a:r>
            <a:br>
              <a:rPr lang="en-US" sz="5000" b="1" dirty="0" smtClean="0">
                <a:latin typeface="Arial" pitchFamily="34" charset="0"/>
                <a:cs typeface="Arial" pitchFamily="34" charset="0"/>
              </a:rPr>
            </a:br>
            <a:endParaRPr lang="en-US" sz="5000" b="1"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Arial" pitchFamily="34" charset="0"/>
                <a:cs typeface="Arial" pitchFamily="34" charset="0"/>
              </a:rPr>
              <a:t>Козметологија</a:t>
            </a:r>
            <a:endParaRPr lang="en-US" dirty="0">
              <a:latin typeface="Arial" pitchFamily="34" charset="0"/>
              <a:cs typeface="Arial" pitchFamily="34" charset="0"/>
            </a:endParaRPr>
          </a:p>
        </p:txBody>
      </p:sp>
      <p:sp>
        <p:nvSpPr>
          <p:cNvPr id="3" name="Content Placeholder 2"/>
          <p:cNvSpPr>
            <a:spLocks noGrp="1"/>
          </p:cNvSpPr>
          <p:nvPr>
            <p:ph idx="1"/>
          </p:nvPr>
        </p:nvSpPr>
        <p:spPr>
          <a:xfrm>
            <a:off x="1043608" y="1340768"/>
            <a:ext cx="7890080" cy="5400600"/>
          </a:xfrm>
        </p:spPr>
        <p:txBody>
          <a:bodyPr>
            <a:normAutofit fontScale="55000" lnSpcReduction="20000"/>
          </a:bodyPr>
          <a:lstStyle/>
          <a:p>
            <a:pPr algn="just"/>
            <a:r>
              <a:rPr lang="ru-RU" dirty="0" smtClean="0">
                <a:latin typeface="Arial" pitchFamily="34" charset="0"/>
                <a:cs typeface="Arial" pitchFamily="34" charset="0"/>
              </a:rPr>
              <a:t>Наука о козметици која се </a:t>
            </a:r>
            <a:r>
              <a:rPr lang="ru-RU" dirty="0" smtClean="0">
                <a:latin typeface="Arial" pitchFamily="34" charset="0"/>
                <a:cs typeface="Arial" pitchFamily="34" charset="0"/>
              </a:rPr>
              <a:t>бави</a:t>
            </a:r>
            <a:r>
              <a:rPr lang="en-US" dirty="0" smtClean="0">
                <a:latin typeface="Arial" pitchFamily="34" charset="0"/>
                <a:cs typeface="Arial" pitchFamily="34" charset="0"/>
              </a:rPr>
              <a:t>:</a:t>
            </a:r>
          </a:p>
          <a:p>
            <a:pPr algn="just">
              <a:buNone/>
            </a:pPr>
            <a:r>
              <a:rPr lang="en-US" dirty="0" smtClean="0">
                <a:solidFill>
                  <a:srgbClr val="FF0000"/>
                </a:solidFill>
                <a:latin typeface="Arial" pitchFamily="34" charset="0"/>
                <a:cs typeface="Arial" pitchFamily="34" charset="0"/>
              </a:rPr>
              <a:t>-</a:t>
            </a:r>
            <a:r>
              <a:rPr lang="ru-RU" dirty="0" smtClean="0">
                <a:solidFill>
                  <a:srgbClr val="FF0000"/>
                </a:solidFill>
                <a:latin typeface="Arial" pitchFamily="34" charset="0"/>
                <a:cs typeface="Arial" pitchFamily="34" charset="0"/>
              </a:rPr>
              <a:t>козметичким </a:t>
            </a:r>
            <a:r>
              <a:rPr lang="ru-RU" dirty="0" smtClean="0">
                <a:solidFill>
                  <a:srgbClr val="FF0000"/>
                </a:solidFill>
                <a:latin typeface="Arial" pitchFamily="34" charset="0"/>
                <a:cs typeface="Arial" pitchFamily="34" charset="0"/>
              </a:rPr>
              <a:t>препаратима </a:t>
            </a:r>
            <a:endParaRPr lang="en-US" dirty="0" smtClean="0">
              <a:solidFill>
                <a:srgbClr val="FF0000"/>
              </a:solidFill>
              <a:latin typeface="Arial" pitchFamily="34" charset="0"/>
              <a:cs typeface="Arial" pitchFamily="34" charset="0"/>
            </a:endParaRPr>
          </a:p>
          <a:p>
            <a:pPr algn="just">
              <a:buNone/>
            </a:pPr>
            <a:r>
              <a:rPr lang="en-US" dirty="0" smtClean="0">
                <a:solidFill>
                  <a:srgbClr val="FF0000"/>
                </a:solidFill>
                <a:latin typeface="Arial" pitchFamily="34" charset="0"/>
                <a:cs typeface="Arial" pitchFamily="34" charset="0"/>
              </a:rPr>
              <a:t>-</a:t>
            </a:r>
            <a:r>
              <a:rPr lang="ru-RU" dirty="0" smtClean="0">
                <a:solidFill>
                  <a:srgbClr val="FF0000"/>
                </a:solidFill>
                <a:latin typeface="Arial" pitchFamily="34" charset="0"/>
                <a:cs typeface="Arial" pitchFamily="34" charset="0"/>
              </a:rPr>
              <a:t>анализом </a:t>
            </a:r>
            <a:r>
              <a:rPr lang="ru-RU" dirty="0" smtClean="0">
                <a:solidFill>
                  <a:srgbClr val="FF0000"/>
                </a:solidFill>
                <a:latin typeface="Arial" pitchFamily="34" charset="0"/>
                <a:cs typeface="Arial" pitchFamily="34" charset="0"/>
              </a:rPr>
              <a:t>коже </a:t>
            </a:r>
            <a:r>
              <a:rPr lang="ru-RU" dirty="0" smtClean="0">
                <a:latin typeface="Arial" pitchFamily="34" charset="0"/>
                <a:cs typeface="Arial" pitchFamily="34" charset="0"/>
              </a:rPr>
              <a:t>(анатомски и биохемијски </a:t>
            </a:r>
            <a:r>
              <a:rPr lang="ru-RU" dirty="0" smtClean="0">
                <a:latin typeface="Arial" pitchFamily="34" charset="0"/>
                <a:cs typeface="Arial" pitchFamily="34" charset="0"/>
              </a:rPr>
              <a:t>аспекти)</a:t>
            </a:r>
            <a:endParaRPr lang="en-US" dirty="0" smtClean="0">
              <a:latin typeface="Arial" pitchFamily="34" charset="0"/>
              <a:cs typeface="Arial" pitchFamily="34" charset="0"/>
            </a:endParaRPr>
          </a:p>
          <a:p>
            <a:pPr algn="just">
              <a:buNone/>
            </a:pPr>
            <a:r>
              <a:rPr lang="en-US" dirty="0" smtClean="0">
                <a:latin typeface="Arial" pitchFamily="34" charset="0"/>
                <a:cs typeface="Arial" pitchFamily="34" charset="0"/>
              </a:rPr>
              <a:t>-</a:t>
            </a:r>
            <a:r>
              <a:rPr lang="ru-RU" dirty="0" smtClean="0">
                <a:latin typeface="Arial" pitchFamily="34" charset="0"/>
                <a:cs typeface="Arial" pitchFamily="34" charset="0"/>
              </a:rPr>
              <a:t>спречавањем </a:t>
            </a:r>
            <a:r>
              <a:rPr lang="ru-RU" dirty="0" smtClean="0">
                <a:latin typeface="Arial" pitchFamily="34" charset="0"/>
                <a:cs typeface="Arial" pitchFamily="34" charset="0"/>
              </a:rPr>
              <a:t>или побољшањем </a:t>
            </a:r>
            <a:r>
              <a:rPr lang="ru-RU" dirty="0" smtClean="0">
                <a:solidFill>
                  <a:srgbClr val="FF0000"/>
                </a:solidFill>
                <a:latin typeface="Arial" pitchFamily="34" charset="0"/>
                <a:cs typeface="Arial" pitchFamily="34" charset="0"/>
              </a:rPr>
              <a:t>проблема са кожом </a:t>
            </a:r>
            <a:r>
              <a:rPr lang="ru-RU" dirty="0" smtClean="0">
                <a:latin typeface="Arial" pitchFamily="34" charset="0"/>
                <a:cs typeface="Arial" pitchFamily="34" charset="0"/>
              </a:rPr>
              <a:t>(боре, стрије, акне итд</a:t>
            </a:r>
            <a:r>
              <a:rPr lang="ru-RU" dirty="0" smtClean="0">
                <a:latin typeface="Arial" pitchFamily="34" charset="0"/>
                <a:cs typeface="Arial" pitchFamily="34" charset="0"/>
              </a:rPr>
              <a:t>.)</a:t>
            </a:r>
            <a:endParaRPr lang="en-US" dirty="0" smtClean="0">
              <a:latin typeface="Arial" pitchFamily="34" charset="0"/>
              <a:cs typeface="Arial" pitchFamily="34" charset="0"/>
            </a:endParaRPr>
          </a:p>
          <a:p>
            <a:pPr algn="just">
              <a:buNone/>
            </a:pPr>
            <a:endParaRPr lang="ru-RU" dirty="0" smtClean="0">
              <a:latin typeface="Arial" pitchFamily="34" charset="0"/>
              <a:cs typeface="Arial" pitchFamily="34" charset="0"/>
            </a:endParaRPr>
          </a:p>
          <a:p>
            <a:pPr algn="just"/>
            <a:r>
              <a:rPr lang="ru-RU" dirty="0" smtClean="0">
                <a:solidFill>
                  <a:srgbClr val="FF0000"/>
                </a:solidFill>
                <a:latin typeface="Arial" pitchFamily="34" charset="0"/>
                <a:cs typeface="Arial" pitchFamily="34" charset="0"/>
              </a:rPr>
              <a:t>Тестирање козметичких формулација и </a:t>
            </a:r>
            <a:r>
              <a:rPr lang="ru-RU" dirty="0" smtClean="0">
                <a:solidFill>
                  <a:srgbClr val="FF0000"/>
                </a:solidFill>
                <a:latin typeface="Arial" pitchFamily="34" charset="0"/>
                <a:cs typeface="Arial" pitchFamily="34" charset="0"/>
              </a:rPr>
              <a:t>производа</a:t>
            </a:r>
            <a:r>
              <a:rPr lang="en-US" dirty="0" smtClean="0">
                <a:solidFill>
                  <a:srgbClr val="FF0000"/>
                </a:solidFill>
                <a:latin typeface="Arial" pitchFamily="34" charset="0"/>
                <a:cs typeface="Arial" pitchFamily="34" charset="0"/>
              </a:rPr>
              <a:t>:</a:t>
            </a:r>
          </a:p>
          <a:p>
            <a:pPr algn="just">
              <a:buNone/>
            </a:pPr>
            <a:r>
              <a:rPr lang="en-US" dirty="0" smtClean="0">
                <a:latin typeface="Arial" pitchFamily="34" charset="0"/>
                <a:cs typeface="Arial" pitchFamily="34" charset="0"/>
              </a:rPr>
              <a:t>-</a:t>
            </a:r>
            <a:r>
              <a:rPr lang="ru-RU" dirty="0" smtClean="0">
                <a:latin typeface="Arial" pitchFamily="34" charset="0"/>
                <a:cs typeface="Arial" pitchFamily="34" charset="0"/>
              </a:rPr>
              <a:t>на </a:t>
            </a:r>
            <a:r>
              <a:rPr lang="ru-RU" dirty="0" smtClean="0">
                <a:latin typeface="Arial" pitchFamily="34" charset="0"/>
                <a:cs typeface="Arial" pitchFamily="34" charset="0"/>
              </a:rPr>
              <a:t>животињама али су се испитивања вршила </a:t>
            </a:r>
            <a:endParaRPr lang="en-US" dirty="0" smtClean="0">
              <a:latin typeface="Arial" pitchFamily="34" charset="0"/>
              <a:cs typeface="Arial" pitchFamily="34" charset="0"/>
            </a:endParaRPr>
          </a:p>
          <a:p>
            <a:pPr algn="just">
              <a:buNone/>
            </a:pPr>
            <a:r>
              <a:rPr lang="en-US" dirty="0" smtClean="0">
                <a:latin typeface="Arial" pitchFamily="34" charset="0"/>
                <a:cs typeface="Arial" pitchFamily="34" charset="0"/>
              </a:rPr>
              <a:t>-</a:t>
            </a:r>
            <a:r>
              <a:rPr lang="ru-RU" dirty="0" smtClean="0">
                <a:latin typeface="Arial" pitchFamily="34" charset="0"/>
                <a:cs typeface="Arial" pitchFamily="34" charset="0"/>
              </a:rPr>
              <a:t>на </a:t>
            </a:r>
            <a:r>
              <a:rPr lang="ru-RU" dirty="0" smtClean="0">
                <a:latin typeface="Arial" pitchFamily="34" charset="0"/>
                <a:cs typeface="Arial" pitchFamily="34" charset="0"/>
              </a:rPr>
              <a:t>ћелијском </a:t>
            </a:r>
            <a:endParaRPr lang="en-US" dirty="0" smtClean="0">
              <a:latin typeface="Arial" pitchFamily="34" charset="0"/>
              <a:cs typeface="Arial" pitchFamily="34" charset="0"/>
            </a:endParaRPr>
          </a:p>
          <a:p>
            <a:pPr algn="just">
              <a:buNone/>
            </a:pPr>
            <a:r>
              <a:rPr lang="en-US" dirty="0" smtClean="0">
                <a:latin typeface="Arial" pitchFamily="34" charset="0"/>
                <a:cs typeface="Arial" pitchFamily="34" charset="0"/>
              </a:rPr>
              <a:t>-</a:t>
            </a:r>
            <a:r>
              <a:rPr lang="ru-RU" dirty="0" smtClean="0">
                <a:latin typeface="Arial" pitchFamily="34" charset="0"/>
                <a:cs typeface="Arial" pitchFamily="34" charset="0"/>
              </a:rPr>
              <a:t>генском </a:t>
            </a:r>
            <a:r>
              <a:rPr lang="ru-RU" dirty="0" smtClean="0">
                <a:latin typeface="Arial" pitchFamily="34" charset="0"/>
                <a:cs typeface="Arial" pitchFamily="34" charset="0"/>
              </a:rPr>
              <a:t>нивоу</a:t>
            </a:r>
          </a:p>
          <a:p>
            <a:pPr algn="just">
              <a:buNone/>
            </a:pPr>
            <a:r>
              <a:rPr lang="en-US" dirty="0" smtClean="0">
                <a:latin typeface="Arial" pitchFamily="34" charset="0"/>
                <a:cs typeface="Arial" pitchFamily="34" charset="0"/>
              </a:rPr>
              <a:t>-</a:t>
            </a:r>
            <a:r>
              <a:rPr lang="ru-RU" dirty="0" smtClean="0">
                <a:latin typeface="Arial" pitchFamily="34" charset="0"/>
                <a:cs typeface="Arial" pitchFamily="34" charset="0"/>
              </a:rPr>
              <a:t>на </a:t>
            </a:r>
            <a:r>
              <a:rPr lang="ru-RU" dirty="0" smtClean="0">
                <a:latin typeface="Arial" pitchFamily="34" charset="0"/>
                <a:cs typeface="Arial" pitchFamily="34" charset="0"/>
              </a:rPr>
              <a:t>материјалима који су слични </a:t>
            </a:r>
            <a:r>
              <a:rPr lang="ru-RU" dirty="0" smtClean="0">
                <a:latin typeface="Arial" pitchFamily="34" charset="0"/>
                <a:cs typeface="Arial" pitchFamily="34" charset="0"/>
              </a:rPr>
              <a:t>кожи</a:t>
            </a:r>
            <a:r>
              <a:rPr lang="en-US" dirty="0" smtClean="0">
                <a:latin typeface="Arial" pitchFamily="34" charset="0"/>
                <a:cs typeface="Arial" pitchFamily="34" charset="0"/>
              </a:rPr>
              <a:t> (</a:t>
            </a:r>
            <a:r>
              <a:rPr lang="sr-Cyrl-RS" dirty="0" smtClean="0">
                <a:latin typeface="Arial" pitchFamily="34" charset="0"/>
                <a:cs typeface="Arial" pitchFamily="34" charset="0"/>
              </a:rPr>
              <a:t>н</a:t>
            </a:r>
            <a:r>
              <a:rPr lang="ru-RU" dirty="0" smtClean="0">
                <a:latin typeface="Arial" pitchFamily="34" charset="0"/>
                <a:cs typeface="Arial" pitchFamily="34" charset="0"/>
              </a:rPr>
              <a:t>а </a:t>
            </a:r>
            <a:r>
              <a:rPr lang="ru-RU" dirty="0" smtClean="0">
                <a:latin typeface="Arial" pitchFamily="34" charset="0"/>
                <a:cs typeface="Arial" pitchFamily="34" charset="0"/>
              </a:rPr>
              <a:t>таквим материјалима се могу испитивати модели рана и </a:t>
            </a:r>
            <a:r>
              <a:rPr lang="ru-RU" dirty="0" smtClean="0">
                <a:latin typeface="Arial" pitchFamily="34" charset="0"/>
                <a:cs typeface="Arial" pitchFamily="34" charset="0"/>
              </a:rPr>
              <a:t>опекотина)</a:t>
            </a:r>
            <a:endParaRPr lang="ru-RU" dirty="0" smtClean="0">
              <a:latin typeface="Arial" pitchFamily="34" charset="0"/>
              <a:cs typeface="Arial" pitchFamily="34" charset="0"/>
            </a:endParaRPr>
          </a:p>
          <a:p>
            <a:pPr algn="just"/>
            <a:r>
              <a:rPr lang="ru-RU" dirty="0" smtClean="0">
                <a:latin typeface="Arial" pitchFamily="34" charset="0"/>
                <a:cs typeface="Arial" pitchFamily="34" charset="0"/>
              </a:rPr>
              <a:t>На пример, препарати за негу коже (</a:t>
            </a:r>
            <a:r>
              <a:rPr lang="en-US" b="1" dirty="0" smtClean="0">
                <a:latin typeface="Arial" pitchFamily="34" charset="0"/>
                <a:cs typeface="Arial" pitchFamily="34" charset="0"/>
              </a:rPr>
              <a:t>anti</a:t>
            </a:r>
            <a:r>
              <a:rPr lang="ru-RU" b="1" dirty="0" smtClean="0">
                <a:latin typeface="Arial" pitchFamily="34" charset="0"/>
                <a:cs typeface="Arial" pitchFamily="34" charset="0"/>
              </a:rPr>
              <a:t>-</a:t>
            </a:r>
            <a:r>
              <a:rPr lang="en-US" b="1" dirty="0" smtClean="0">
                <a:latin typeface="Arial" pitchFamily="34" charset="0"/>
                <a:cs typeface="Arial" pitchFamily="34" charset="0"/>
              </a:rPr>
              <a:t>age</a:t>
            </a:r>
            <a:r>
              <a:rPr lang="ru-RU" b="1" dirty="0" smtClean="0">
                <a:latin typeface="Arial" pitchFamily="34" charset="0"/>
                <a:cs typeface="Arial" pitchFamily="34" charset="0"/>
              </a:rPr>
              <a:t> </a:t>
            </a:r>
            <a:r>
              <a:rPr lang="ru-RU" dirty="0" smtClean="0">
                <a:latin typeface="Arial" pitchFamily="34" charset="0"/>
                <a:cs typeface="Arial" pitchFamily="34" charset="0"/>
              </a:rPr>
              <a:t>производи) се формулишу на основу знања проистеклог из истраживања на различитим типовима коже (старије и млађе популације) као и сазнања о механизмима старења коже </a:t>
            </a:r>
          </a:p>
          <a:p>
            <a:pPr algn="just"/>
            <a:r>
              <a:rPr lang="ru-RU" dirty="0" smtClean="0">
                <a:latin typeface="Arial" pitchFamily="34" charset="0"/>
                <a:cs typeface="Arial" pitchFamily="34" charset="0"/>
              </a:rPr>
              <a:t>Развијањем метода и напредовањем науке се може доћи до козметичких производа за специфичне кожне болести (псоријаза, екцеми итд)</a:t>
            </a:r>
            <a:endParaRPr lang="en-US" dirty="0" smtClean="0">
              <a:latin typeface="Arial" pitchFamily="34" charset="0"/>
              <a:cs typeface="Arial" pitchFamily="34" charset="0"/>
            </a:endParaRPr>
          </a:p>
          <a:p>
            <a:pPr algn="just"/>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Arial" pitchFamily="34" charset="0"/>
                <a:cs typeface="Arial" pitchFamily="34" charset="0"/>
              </a:rPr>
              <a:t>Дефиниција</a:t>
            </a:r>
            <a:endParaRPr lang="en-US" dirty="0">
              <a:latin typeface="Arial" pitchFamily="34" charset="0"/>
              <a:cs typeface="Arial" pitchFamily="34" charset="0"/>
            </a:endParaRPr>
          </a:p>
        </p:txBody>
      </p:sp>
      <p:sp>
        <p:nvSpPr>
          <p:cNvPr id="3" name="Content Placeholder 2"/>
          <p:cNvSpPr>
            <a:spLocks noGrp="1"/>
          </p:cNvSpPr>
          <p:nvPr>
            <p:ph idx="1"/>
          </p:nvPr>
        </p:nvSpPr>
        <p:spPr>
          <a:xfrm>
            <a:off x="1115616" y="1447800"/>
            <a:ext cx="7818072" cy="2845296"/>
          </a:xfrm>
        </p:spPr>
        <p:txBody>
          <a:bodyPr>
            <a:normAutofit/>
          </a:bodyPr>
          <a:lstStyle/>
          <a:p>
            <a:pPr algn="just"/>
            <a:r>
              <a:rPr lang="ru-RU" sz="2200" dirty="0" smtClean="0">
                <a:latin typeface="Arial" pitchFamily="34" charset="0"/>
                <a:cs typeface="Arial" pitchFamily="34" charset="0"/>
              </a:rPr>
              <a:t>Козметологија као савремена наука усмерава своју пажњу на развој нових, </a:t>
            </a:r>
            <a:r>
              <a:rPr lang="ru-RU" sz="2200" b="1" dirty="0" smtClean="0">
                <a:latin typeface="Arial" pitchFamily="34" charset="0"/>
                <a:cs typeface="Arial" pitchFamily="34" charset="0"/>
              </a:rPr>
              <a:t>усавршавање</a:t>
            </a:r>
            <a:r>
              <a:rPr lang="ru-RU" sz="2200" dirty="0" smtClean="0">
                <a:latin typeface="Arial" pitchFamily="34" charset="0"/>
                <a:cs typeface="Arial" pitchFamily="34" charset="0"/>
              </a:rPr>
              <a:t> постојећих формулација и техника које би поступак формулације производа и карактеризацију нових сировина поједноставиле, уз истовремено обезбеђивање одговарајућег </a:t>
            </a:r>
            <a:r>
              <a:rPr lang="ru-RU" sz="2200" b="1" dirty="0" smtClean="0">
                <a:latin typeface="Arial" pitchFamily="34" charset="0"/>
                <a:cs typeface="Arial" pitchFamily="34" charset="0"/>
              </a:rPr>
              <a:t>квалитета, безбедности и ефикасности </a:t>
            </a:r>
            <a:r>
              <a:rPr lang="ru-RU" sz="2200" dirty="0" smtClean="0">
                <a:latin typeface="Arial" pitchFamily="34" charset="0"/>
                <a:cs typeface="Arial" pitchFamily="34" charset="0"/>
              </a:rPr>
              <a:t>козметичких производа</a:t>
            </a:r>
            <a:endParaRPr lang="en-US" sz="2200" dirty="0">
              <a:latin typeface="Arial" pitchFamily="34" charset="0"/>
              <a:cs typeface="Arial" pitchFamily="34" charset="0"/>
            </a:endParaRPr>
          </a:p>
        </p:txBody>
      </p:sp>
      <p:pic>
        <p:nvPicPr>
          <p:cNvPr id="1026" name="Picture 2" descr="D:\Users\Anica Petković\Desktop\INDUSTRIJSKA FARMACIJA\More-cosmetic-regulation-not-the-way-to-battle-free-from-claims-HSA_wrbm_large.jpg"/>
          <p:cNvPicPr>
            <a:picLocks noChangeAspect="1" noChangeArrowheads="1"/>
          </p:cNvPicPr>
          <p:nvPr/>
        </p:nvPicPr>
        <p:blipFill>
          <a:blip r:embed="rId2" cstate="print"/>
          <a:srcRect/>
          <a:stretch>
            <a:fillRect/>
          </a:stretch>
        </p:blipFill>
        <p:spPr bwMode="auto">
          <a:xfrm>
            <a:off x="2627784" y="4068494"/>
            <a:ext cx="6516216" cy="278950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latin typeface="Arial" pitchFamily="34" charset="0"/>
                <a:cs typeface="Arial" pitchFamily="34" charset="0"/>
              </a:rPr>
              <a:t>Формулисање козметичких производа</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1115616" y="1447800"/>
            <a:ext cx="7818072" cy="4800600"/>
          </a:xfrm>
        </p:spPr>
        <p:txBody>
          <a:bodyPr>
            <a:normAutofit/>
          </a:bodyPr>
          <a:lstStyle/>
          <a:p>
            <a:r>
              <a:rPr lang="ru-RU" dirty="0" smtClean="0">
                <a:latin typeface="Arial" pitchFamily="34" charset="0"/>
                <a:cs typeface="Arial" pitchFamily="34" charset="0"/>
              </a:rPr>
              <a:t>Процес развоја производа: </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graphicFrame>
        <p:nvGraphicFramePr>
          <p:cNvPr id="4" name="Diagram 3"/>
          <p:cNvGraphicFramePr/>
          <p:nvPr/>
        </p:nvGraphicFramePr>
        <p:xfrm>
          <a:off x="1187624" y="2132856"/>
          <a:ext cx="7776864"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260648"/>
            <a:ext cx="7602048" cy="5987752"/>
          </a:xfrm>
        </p:spPr>
        <p:txBody>
          <a:bodyPr>
            <a:normAutofit/>
          </a:bodyPr>
          <a:lstStyle/>
          <a:p>
            <a:r>
              <a:rPr lang="ru-RU" dirty="0" smtClean="0">
                <a:latin typeface="Arial" pitchFamily="34" charset="0"/>
                <a:cs typeface="Arial" pitchFamily="34" charset="0"/>
              </a:rPr>
              <a:t>Фактори који могу да утичу на развој производа а то су:</a:t>
            </a:r>
            <a:endParaRPr lang="en-US" dirty="0" smtClean="0">
              <a:latin typeface="Arial" pitchFamily="34" charset="0"/>
              <a:cs typeface="Arial" pitchFamily="34" charset="0"/>
            </a:endParaRPr>
          </a:p>
          <a:p>
            <a:endParaRPr lang="en-US" dirty="0">
              <a:latin typeface="Arial" pitchFamily="34" charset="0"/>
              <a:cs typeface="Arial" pitchFamily="34" charset="0"/>
            </a:endParaRPr>
          </a:p>
        </p:txBody>
      </p:sp>
      <p:graphicFrame>
        <p:nvGraphicFramePr>
          <p:cNvPr id="4" name="Diagram 3"/>
          <p:cNvGraphicFramePr/>
          <p:nvPr/>
        </p:nvGraphicFramePr>
        <p:xfrm>
          <a:off x="1115616" y="1268760"/>
          <a:ext cx="8028384" cy="5445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526</TotalTime>
  <Words>4532</Words>
  <Application>Microsoft Office PowerPoint</Application>
  <PresentationFormat>On-screen Show (4:3)</PresentationFormat>
  <Paragraphs>452</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Solstice</vt:lpstr>
      <vt:lpstr>УВОД У КОЗМЕТОЛОГИЈУ, ЛЕГИСЛАТИВА КОЗМЕТИЧКИХ ПРОИЗВОДА,  ПАТЕНТИ</vt:lpstr>
      <vt:lpstr>СТРУКТУРА ПРЕДМЕТА: </vt:lpstr>
      <vt:lpstr>ЛИТЕРАТУРА</vt:lpstr>
      <vt:lpstr>ОЦЕЊИВАЊЕ</vt:lpstr>
      <vt:lpstr>Историја козметике</vt:lpstr>
      <vt:lpstr>Козметологија</vt:lpstr>
      <vt:lpstr>Дефиниција</vt:lpstr>
      <vt:lpstr>Формулисање козметичких производа </vt:lpstr>
      <vt:lpstr>Slide 9</vt:lpstr>
      <vt:lpstr>Slide 10</vt:lpstr>
      <vt:lpstr>Slide 11</vt:lpstr>
      <vt:lpstr>Фактори који утичу на стабилност</vt:lpstr>
      <vt:lpstr>Slide 13</vt:lpstr>
      <vt:lpstr>Slide 14</vt:lpstr>
      <vt:lpstr>КОЗМЕТИЧКИ ОБЛИЦИ ПРОИЗВОДА </vt:lpstr>
      <vt:lpstr>Раствори </vt:lpstr>
      <vt:lpstr>Суспензије </vt:lpstr>
      <vt:lpstr>Емулзије </vt:lpstr>
      <vt:lpstr>Емулзије </vt:lpstr>
      <vt:lpstr>Лосиони</vt:lpstr>
      <vt:lpstr>Slide 21</vt:lpstr>
      <vt:lpstr>Гелови</vt:lpstr>
      <vt:lpstr>Slide 23</vt:lpstr>
      <vt:lpstr>Slide 24</vt:lpstr>
      <vt:lpstr>Аеросоли  </vt:lpstr>
      <vt:lpstr>ЛЕГИСЛАТИВА КОЗМЕТИЧКИХ ПРОИЗВОДА </vt:lpstr>
      <vt:lpstr>Регулатива козметичких производа</vt:lpstr>
      <vt:lpstr>Појам козметичког производа  </vt:lpstr>
      <vt:lpstr>Безбедност козметичког производа</vt:lpstr>
      <vt:lpstr>Oдговорно лице</vt:lpstr>
      <vt:lpstr>Досије са информацијама о производу</vt:lpstr>
      <vt:lpstr>Правилник о козметичким производима (Сл. гласник РС, бр. 60/2019 и 47/2022)</vt:lpstr>
      <vt:lpstr>Документација са информацијама о производу</vt:lpstr>
      <vt:lpstr>Документација са информацијама о производу</vt:lpstr>
      <vt:lpstr>Slide 35</vt:lpstr>
      <vt:lpstr>pH вредност козметичких производа</vt:lpstr>
      <vt:lpstr>Декларација</vt:lpstr>
      <vt:lpstr>Slide 38</vt:lpstr>
      <vt:lpstr>Slide 39</vt:lpstr>
      <vt:lpstr>Декларација</vt:lpstr>
      <vt:lpstr>Декларација</vt:lpstr>
      <vt:lpstr>Уредба 1223/2009 европског парламента и савета о козметичким производима  </vt:lpstr>
      <vt:lpstr>Уредба 1223/2009 европског парламента и савета о козметичким производима  </vt:lpstr>
      <vt:lpstr>Уредба 1223/2009 европског парламента и савета о козметичким производима  </vt:lpstr>
      <vt:lpstr>Потенцијални алергени </vt:lpstr>
      <vt:lpstr>ПАТЕНТИ </vt:lpstr>
      <vt:lpstr>Патент се признаје за проналазак који:</vt:lpstr>
      <vt:lpstr>Slide 48</vt:lpstr>
      <vt:lpstr>Slide 49</vt:lpstr>
      <vt:lpstr>Носилац патента или малог патента</vt:lpstr>
      <vt:lpstr>ХВАЛА НА ПАЖЊИ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УВОД У КОЗМЕТОЛОГИЈУ ЛЕГИСЛАТИВА КОЗМЕТИЧКИХ ПРОИЗВОДА  ПАТЕНТИ</dc:title>
  <dc:creator>Anica Petković</dc:creator>
  <cp:lastModifiedBy>Anica Petković</cp:lastModifiedBy>
  <cp:revision>6</cp:revision>
  <dcterms:created xsi:type="dcterms:W3CDTF">2022-11-05T07:55:00Z</dcterms:created>
  <dcterms:modified xsi:type="dcterms:W3CDTF">2023-09-03T16:54:42Z</dcterms:modified>
</cp:coreProperties>
</file>